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525" r:id="rId3"/>
    <p:sldId id="526" r:id="rId4"/>
    <p:sldId id="527" r:id="rId5"/>
    <p:sldId id="528" r:id="rId6"/>
    <p:sldId id="530" r:id="rId7"/>
    <p:sldId id="529" r:id="rId8"/>
    <p:sldId id="531" r:id="rId9"/>
    <p:sldId id="535" r:id="rId10"/>
    <p:sldId id="536" r:id="rId11"/>
    <p:sldId id="533" r:id="rId12"/>
    <p:sldId id="534" r:id="rId13"/>
    <p:sldId id="537" r:id="rId14"/>
    <p:sldId id="540" r:id="rId15"/>
    <p:sldId id="539" r:id="rId16"/>
    <p:sldId id="538" r:id="rId17"/>
    <p:sldId id="542" r:id="rId18"/>
    <p:sldId id="541" r:id="rId19"/>
    <p:sldId id="543" r:id="rId20"/>
    <p:sldId id="545" r:id="rId21"/>
    <p:sldId id="544" r:id="rId22"/>
    <p:sldId id="547" r:id="rId23"/>
    <p:sldId id="548" r:id="rId24"/>
    <p:sldId id="546" r:id="rId25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B03"/>
    <a:srgbClr val="FF0505"/>
    <a:srgbClr val="FB7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81" autoAdjust="0"/>
    <p:restoredTop sz="94647" autoAdjust="0"/>
  </p:normalViewPr>
  <p:slideViewPr>
    <p:cSldViewPr>
      <p:cViewPr varScale="1">
        <p:scale>
          <a:sx n="84" d="100"/>
          <a:sy n="84" d="100"/>
        </p:scale>
        <p:origin x="426" y="10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99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66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1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28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78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1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75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7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52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37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777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04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140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1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6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58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6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1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391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2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0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vs-vistek.com/en/industrial-cameras/svs-camera-detail.php?id=eco274CVGE" TargetMode="External"/><Relationship Id="rId4" Type="http://schemas.openxmlformats.org/officeDocument/2006/relationships/hyperlink" Target="https://stackoverflow.com/questions/47743246/getting-timestamp-of-each-frame-in-a-vide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arch-data.ubfc.fr/FR-18008901306731-2022-05-05_UBFC-Phys-A-Multimodal-Dataset-For.html#data_depos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1560" y="3535281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810195" y="1980431"/>
            <a:ext cx="9251361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Deep Learning Experiments (Loss and Architecture)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Full Dataset Result</a:t>
            </a: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DA8325-B7E0-B2D6-49F5-010E9B4A8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2" y="2167437"/>
            <a:ext cx="10461246" cy="388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1">
            <a:extLst>
              <a:ext uri="{FF2B5EF4-FFF2-40B4-BE49-F238E27FC236}">
                <a16:creationId xmlns:a16="http://schemas.microsoft.com/office/drawing/2014/main" id="{B8745B9D-1BFC-A872-18C6-DA11D730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32" y="1034343"/>
            <a:ext cx="3169463" cy="738664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Evaluation Report For Signal Generation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MAE: 0.7751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MSE: 1.0657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PCC: 0.4158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A0CC4-3AE3-927B-48BC-56C2C1E1744F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Problem/Phase Lagging</a:t>
            </a:r>
          </a:p>
        </p:txBody>
      </p:sp>
    </p:spTree>
    <p:extLst>
      <p:ext uri="{BB962C8B-B14F-4D97-AF65-F5344CB8AC3E}">
        <p14:creationId xmlns:p14="http://schemas.microsoft.com/office/powerpoint/2010/main" val="81716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Problem/Phase Lagging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4BBF1-ADB2-CCF2-7F77-A710D7F7A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367"/>
            <a:ext cx="10693400" cy="5306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939D4-1F68-E4CB-06E1-5121DB02B33D}"/>
              </a:ext>
            </a:extLst>
          </p:cNvPr>
          <p:cNvSpPr txBox="1"/>
          <p:nvPr/>
        </p:nvSpPr>
        <p:spPr>
          <a:xfrm>
            <a:off x="522164" y="6935184"/>
            <a:ext cx="8327848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FF0000"/>
                </a:solidFill>
                <a:latin typeface="Caladea"/>
                <a:ea typeface="HY견고딕" pitchFamily="18" charset="-127"/>
              </a:rPr>
              <a:t>NB: there was some problem in Phase Error Calculation Function for the inverse spike of second half</a:t>
            </a:r>
          </a:p>
        </p:txBody>
      </p:sp>
    </p:spTree>
    <p:extLst>
      <p:ext uri="{BB962C8B-B14F-4D97-AF65-F5344CB8AC3E}">
        <p14:creationId xmlns:p14="http://schemas.microsoft.com/office/powerpoint/2010/main" val="283831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Problem/Phase Lagging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13C8A-7C4D-12D1-5EC2-6D5809695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705"/>
            <a:ext cx="10693400" cy="5303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FF581-2856-F2E4-E30A-5E62B0EB00E9}"/>
              </a:ext>
            </a:extLst>
          </p:cNvPr>
          <p:cNvSpPr txBox="1"/>
          <p:nvPr/>
        </p:nvSpPr>
        <p:spPr>
          <a:xfrm>
            <a:off x="522164" y="6935184"/>
            <a:ext cx="8327848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FF0000"/>
                </a:solidFill>
                <a:latin typeface="Caladea"/>
                <a:ea typeface="HY견고딕" pitchFamily="18" charset="-127"/>
              </a:rPr>
              <a:t>NB: there was some problem in Phase Error Calculation Function for the inverse spike of second half</a:t>
            </a:r>
          </a:p>
        </p:txBody>
      </p:sp>
    </p:spTree>
    <p:extLst>
      <p:ext uri="{BB962C8B-B14F-4D97-AF65-F5344CB8AC3E}">
        <p14:creationId xmlns:p14="http://schemas.microsoft.com/office/powerpoint/2010/main" val="116575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Problem/Phase Lagging With Corrected Phase Error Function and Several MAE+FFT Loss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B3AE7-736F-4E50-C122-B91756D7B2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632"/>
            <a:ext cx="5346700" cy="265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47396-1F5A-5946-AC58-A0AFA7CEA2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34" y="1307035"/>
            <a:ext cx="4989410" cy="2474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D07A00-E3C6-4712-4F77-A37F56A82A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40671"/>
            <a:ext cx="5081141" cy="2520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2797E9-8406-18D0-F565-9D0308A21B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39" y="4125337"/>
            <a:ext cx="5313539" cy="26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err="1">
                <a:latin typeface="Caladea"/>
                <a:ea typeface="HY견고딕" pitchFamily="18" charset="-127"/>
              </a:rPr>
              <a:t>pyVHR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       Peak Detection 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Unet</a:t>
            </a:r>
            <a:r>
              <a:rPr lang="en-US" altLang="ko-KR" sz="1400" dirty="0">
                <a:latin typeface="Caladea"/>
                <a:ea typeface="HY견고딕" pitchFamily="18" charset="-127"/>
              </a:rPr>
              <a:t>[</a:t>
            </a:r>
            <a:r>
              <a:rPr lang="en-US" altLang="ko-KR" sz="1400" dirty="0" err="1">
                <a:latin typeface="Caladea"/>
                <a:ea typeface="HY견고딕" pitchFamily="18" charset="-127"/>
              </a:rPr>
              <a:t>fft</a:t>
            </a:r>
            <a:r>
              <a:rPr lang="en-US" altLang="ko-KR" sz="1400" dirty="0">
                <a:latin typeface="Caladea"/>
                <a:ea typeface="HY견고딕" pitchFamily="18" charset="-127"/>
              </a:rPr>
              <a:t> loss] </a:t>
            </a:r>
            <a:r>
              <a:rPr lang="en-US" altLang="ko-KR" sz="3000" dirty="0">
                <a:latin typeface="Caladea"/>
                <a:ea typeface="HY견고딕" pitchFamily="18" charset="-127"/>
              </a:rPr>
              <a:t>Experiment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8062914" y="707046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17" name="Cross 116">
            <a:extLst>
              <a:ext uri="{FF2B5EF4-FFF2-40B4-BE49-F238E27FC236}">
                <a16:creationId xmlns:a16="http://schemas.microsoft.com/office/drawing/2014/main" id="{D3F75F0B-B072-AF00-08BE-B374CADA9F87}"/>
              </a:ext>
            </a:extLst>
          </p:cNvPr>
          <p:cNvSpPr/>
          <p:nvPr/>
        </p:nvSpPr>
        <p:spPr>
          <a:xfrm rot="5400000">
            <a:off x="1529379" y="392875"/>
            <a:ext cx="380710" cy="376996"/>
          </a:xfrm>
          <a:prstGeom prst="plus">
            <a:avLst>
              <a:gd name="adj" fmla="val 42345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5D423-C7C6-01D6-0F5C-C6911F79EC86}"/>
              </a:ext>
            </a:extLst>
          </p:cNvPr>
          <p:cNvSpPr/>
          <p:nvPr/>
        </p:nvSpPr>
        <p:spPr>
          <a:xfrm>
            <a:off x="416984" y="2931593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8FE23-58A2-8A32-6200-0FA58B37115B}"/>
              </a:ext>
            </a:extLst>
          </p:cNvPr>
          <p:cNvSpPr/>
          <p:nvPr/>
        </p:nvSpPr>
        <p:spPr>
          <a:xfrm>
            <a:off x="407160" y="3606240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5F9BC-6F2C-328E-28EC-00404CCBC4E3}"/>
              </a:ext>
            </a:extLst>
          </p:cNvPr>
          <p:cNvSpPr/>
          <p:nvPr/>
        </p:nvSpPr>
        <p:spPr>
          <a:xfrm>
            <a:off x="403590" y="4299460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5BC50-E61B-4A6E-8C63-D84A13F45CC6}"/>
              </a:ext>
            </a:extLst>
          </p:cNvPr>
          <p:cNvSpPr/>
          <p:nvPr/>
        </p:nvSpPr>
        <p:spPr>
          <a:xfrm>
            <a:off x="1281080" y="4935059"/>
            <a:ext cx="1269319" cy="2890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Bottlneck</a:t>
            </a:r>
            <a:endParaRPr lang="en-US" sz="1100" b="1" dirty="0"/>
          </a:p>
          <a:p>
            <a:pPr algn="ctr"/>
            <a:r>
              <a:rPr lang="en-US" sz="1100" b="1" dirty="0"/>
              <a:t>32 -&gt; 64 -&gt; 64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04C4F-569A-69BA-B1D6-B02C481D9F07}"/>
              </a:ext>
            </a:extLst>
          </p:cNvPr>
          <p:cNvSpPr/>
          <p:nvPr/>
        </p:nvSpPr>
        <p:spPr>
          <a:xfrm>
            <a:off x="2370952" y="2928314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9E079F-C970-656B-22EC-52C29CDB3157}"/>
              </a:ext>
            </a:extLst>
          </p:cNvPr>
          <p:cNvSpPr/>
          <p:nvPr/>
        </p:nvSpPr>
        <p:spPr>
          <a:xfrm>
            <a:off x="2356852" y="3602961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14543-EA3D-871B-F1A7-7ACCE54E0D6C}"/>
              </a:ext>
            </a:extLst>
          </p:cNvPr>
          <p:cNvSpPr/>
          <p:nvPr/>
        </p:nvSpPr>
        <p:spPr>
          <a:xfrm>
            <a:off x="2356852" y="4296181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038105-C9F8-B417-AB1D-DD0A3D17ED82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1041820" y="3220642"/>
            <a:ext cx="9824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7B15C-B5BB-8961-FC7C-16BD9576794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1038250" y="3895289"/>
            <a:ext cx="357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F248E0-DE7A-438D-067E-CA56C7C6D07E}"/>
              </a:ext>
            </a:extLst>
          </p:cNvPr>
          <p:cNvCxnSpPr>
            <a:cxnSpLocks/>
            <a:stCxn id="4" idx="2"/>
            <a:endCxn id="9" idx="1"/>
          </p:cNvCxnSpPr>
          <p:nvPr/>
        </p:nvCxnSpPr>
        <p:spPr>
          <a:xfrm>
            <a:off x="1038250" y="4588509"/>
            <a:ext cx="242830" cy="491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DC9876-8905-A8FA-04B8-50BB31818CBA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>
          <a:xfrm flipV="1">
            <a:off x="2550399" y="4585230"/>
            <a:ext cx="441113" cy="494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747705-4B32-5CF8-3131-E5B784923FC5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2991512" y="3892010"/>
            <a:ext cx="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1BC66C-0F93-06E9-C6CB-8CA04CCF467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2991512" y="3217363"/>
            <a:ext cx="14100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EF3FD0-FDE6-DB78-0A80-4184DFD92B6D}"/>
              </a:ext>
            </a:extLst>
          </p:cNvPr>
          <p:cNvCxnSpPr>
            <a:stCxn id="2" idx="3"/>
            <a:endCxn id="11" idx="1"/>
          </p:cNvCxnSpPr>
          <p:nvPr/>
        </p:nvCxnSpPr>
        <p:spPr>
          <a:xfrm flipV="1">
            <a:off x="1686303" y="3072839"/>
            <a:ext cx="684649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55F8DF-18C5-9099-B939-CCEAEB611CEB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1676479" y="3747486"/>
            <a:ext cx="68037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66A5AF-CA63-1041-0769-78F4AB353B5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1672909" y="4440706"/>
            <a:ext cx="68394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A2A6CB-BD31-9B9D-AE6F-1C2CDC751F3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1043" y="2048170"/>
            <a:ext cx="970601" cy="883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3BF1CB-F105-541E-2332-1E3A4DC7BB0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005612" y="2180311"/>
            <a:ext cx="823886" cy="748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15B89F3-18E5-A308-5B6F-577A439FA1C2}"/>
              </a:ext>
            </a:extLst>
          </p:cNvPr>
          <p:cNvSpPr/>
          <p:nvPr/>
        </p:nvSpPr>
        <p:spPr>
          <a:xfrm>
            <a:off x="1461634" y="1282141"/>
            <a:ext cx="1241484" cy="5384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Loss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Optimization</a:t>
            </a:r>
          </a:p>
        </p:txBody>
      </p: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38AD056A-C322-0C1A-4302-F5E62F557551}"/>
              </a:ext>
            </a:extLst>
          </p:cNvPr>
          <p:cNvCxnSpPr>
            <a:cxnSpLocks/>
            <a:stCxn id="468" idx="2"/>
            <a:endCxn id="2" idx="0"/>
          </p:cNvCxnSpPr>
          <p:nvPr/>
        </p:nvCxnSpPr>
        <p:spPr>
          <a:xfrm flipH="1">
            <a:off x="1051644" y="1820584"/>
            <a:ext cx="1030732" cy="1111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740F3B3D-6933-5708-840B-24962D006F24}"/>
              </a:ext>
            </a:extLst>
          </p:cNvPr>
          <p:cNvCxnSpPr>
            <a:cxnSpLocks/>
            <a:stCxn id="11" idx="0"/>
            <a:endCxn id="468" idx="2"/>
          </p:cNvCxnSpPr>
          <p:nvPr/>
        </p:nvCxnSpPr>
        <p:spPr>
          <a:xfrm flipH="1" flipV="1">
            <a:off x="2082376" y="1820584"/>
            <a:ext cx="923236" cy="1107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5" name="Rectangle 454">
            <a:extLst>
              <a:ext uri="{FF2B5EF4-FFF2-40B4-BE49-F238E27FC236}">
                <a16:creationId xmlns:a16="http://schemas.microsoft.com/office/drawing/2014/main" id="{057886BD-335E-F51A-49EA-E3D30EB83472}"/>
              </a:ext>
            </a:extLst>
          </p:cNvPr>
          <p:cNvSpPr/>
          <p:nvPr/>
        </p:nvSpPr>
        <p:spPr>
          <a:xfrm>
            <a:off x="6036495" y="2911086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A1DD6DAB-C586-3E0B-3EDF-A3BAEC762615}"/>
              </a:ext>
            </a:extLst>
          </p:cNvPr>
          <p:cNvSpPr/>
          <p:nvPr/>
        </p:nvSpPr>
        <p:spPr>
          <a:xfrm>
            <a:off x="6026671" y="3585733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F0DB80A4-31B1-5BC3-8E9B-07AD8DE9370B}"/>
              </a:ext>
            </a:extLst>
          </p:cNvPr>
          <p:cNvSpPr/>
          <p:nvPr/>
        </p:nvSpPr>
        <p:spPr>
          <a:xfrm>
            <a:off x="6023101" y="4278953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A60F866F-3A40-4F70-B9D1-4C20803B2AB9}"/>
              </a:ext>
            </a:extLst>
          </p:cNvPr>
          <p:cNvSpPr/>
          <p:nvPr/>
        </p:nvSpPr>
        <p:spPr>
          <a:xfrm>
            <a:off x="6900591" y="4914552"/>
            <a:ext cx="1269319" cy="2890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Bottlneck</a:t>
            </a:r>
            <a:endParaRPr lang="en-US" sz="1100" b="1" dirty="0"/>
          </a:p>
          <a:p>
            <a:pPr algn="ctr"/>
            <a:r>
              <a:rPr lang="en-US" sz="1100" b="1" dirty="0"/>
              <a:t>32 -&gt; 64 -&gt; 64</a:t>
            </a: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A8A39CD2-A91F-8871-3C5F-02C1718EB293}"/>
              </a:ext>
            </a:extLst>
          </p:cNvPr>
          <p:cNvSpPr/>
          <p:nvPr/>
        </p:nvSpPr>
        <p:spPr>
          <a:xfrm>
            <a:off x="7990463" y="2907807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40541E45-ED1D-3CC0-7254-F3D0F90AA064}"/>
              </a:ext>
            </a:extLst>
          </p:cNvPr>
          <p:cNvSpPr/>
          <p:nvPr/>
        </p:nvSpPr>
        <p:spPr>
          <a:xfrm>
            <a:off x="7976363" y="3582454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A2D92180-758B-B8F9-DB63-BAE68D3EB366}"/>
              </a:ext>
            </a:extLst>
          </p:cNvPr>
          <p:cNvSpPr/>
          <p:nvPr/>
        </p:nvSpPr>
        <p:spPr>
          <a:xfrm>
            <a:off x="7976363" y="4275674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9BD5B558-EF0D-9F2D-289C-183356312210}"/>
              </a:ext>
            </a:extLst>
          </p:cNvPr>
          <p:cNvCxnSpPr>
            <a:stCxn id="455" idx="2"/>
            <a:endCxn id="456" idx="0"/>
          </p:cNvCxnSpPr>
          <p:nvPr/>
        </p:nvCxnSpPr>
        <p:spPr>
          <a:xfrm flipH="1">
            <a:off x="6661331" y="3200135"/>
            <a:ext cx="9824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5550F3E7-C7EE-C2AE-727C-F3D17B0DE01B}"/>
              </a:ext>
            </a:extLst>
          </p:cNvPr>
          <p:cNvCxnSpPr>
            <a:cxnSpLocks/>
            <a:stCxn id="456" idx="2"/>
            <a:endCxn id="457" idx="0"/>
          </p:cNvCxnSpPr>
          <p:nvPr/>
        </p:nvCxnSpPr>
        <p:spPr>
          <a:xfrm flipH="1">
            <a:off x="6657761" y="3874782"/>
            <a:ext cx="357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FE04AE9E-0800-F5CD-ECC6-CD75B0CF96FC}"/>
              </a:ext>
            </a:extLst>
          </p:cNvPr>
          <p:cNvCxnSpPr>
            <a:cxnSpLocks/>
            <a:stCxn id="457" idx="2"/>
            <a:endCxn id="458" idx="1"/>
          </p:cNvCxnSpPr>
          <p:nvPr/>
        </p:nvCxnSpPr>
        <p:spPr>
          <a:xfrm>
            <a:off x="6657761" y="4568002"/>
            <a:ext cx="242830" cy="491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77B5B097-9C04-975B-A6FB-7536AC9994BC}"/>
              </a:ext>
            </a:extLst>
          </p:cNvPr>
          <p:cNvCxnSpPr>
            <a:cxnSpLocks/>
            <a:stCxn id="458" idx="3"/>
            <a:endCxn id="461" idx="2"/>
          </p:cNvCxnSpPr>
          <p:nvPr/>
        </p:nvCxnSpPr>
        <p:spPr>
          <a:xfrm flipV="1">
            <a:off x="8169910" y="4564723"/>
            <a:ext cx="441113" cy="494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6" name="Straight Arrow Connector 465">
            <a:extLst>
              <a:ext uri="{FF2B5EF4-FFF2-40B4-BE49-F238E27FC236}">
                <a16:creationId xmlns:a16="http://schemas.microsoft.com/office/drawing/2014/main" id="{05E6C91E-90C6-10B6-9144-ADF868443CE9}"/>
              </a:ext>
            </a:extLst>
          </p:cNvPr>
          <p:cNvCxnSpPr>
            <a:cxnSpLocks/>
            <a:stCxn id="461" idx="0"/>
            <a:endCxn id="460" idx="2"/>
          </p:cNvCxnSpPr>
          <p:nvPr/>
        </p:nvCxnSpPr>
        <p:spPr>
          <a:xfrm flipV="1">
            <a:off x="8611023" y="3871503"/>
            <a:ext cx="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CEAC3865-154D-BEAA-ED52-BC57E3A0FF6C}"/>
              </a:ext>
            </a:extLst>
          </p:cNvPr>
          <p:cNvCxnSpPr>
            <a:cxnSpLocks/>
            <a:stCxn id="460" idx="0"/>
            <a:endCxn id="459" idx="2"/>
          </p:cNvCxnSpPr>
          <p:nvPr/>
        </p:nvCxnSpPr>
        <p:spPr>
          <a:xfrm flipV="1">
            <a:off x="8611023" y="3196856"/>
            <a:ext cx="14100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285CCA20-8B6A-AEA3-B066-CE3DD8FD4F37}"/>
              </a:ext>
            </a:extLst>
          </p:cNvPr>
          <p:cNvCxnSpPr>
            <a:stCxn id="455" idx="3"/>
            <a:endCxn id="459" idx="1"/>
          </p:cNvCxnSpPr>
          <p:nvPr/>
        </p:nvCxnSpPr>
        <p:spPr>
          <a:xfrm flipV="1">
            <a:off x="7305814" y="3052332"/>
            <a:ext cx="684649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6131EF6A-0B81-0C25-8EDE-AA0353953A1E}"/>
              </a:ext>
            </a:extLst>
          </p:cNvPr>
          <p:cNvCxnSpPr>
            <a:cxnSpLocks/>
            <a:stCxn id="456" idx="3"/>
            <a:endCxn id="460" idx="1"/>
          </p:cNvCxnSpPr>
          <p:nvPr/>
        </p:nvCxnSpPr>
        <p:spPr>
          <a:xfrm flipV="1">
            <a:off x="7295990" y="3726979"/>
            <a:ext cx="68037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64F2B67E-787A-8E12-0AA1-3E4D51D4DB87}"/>
              </a:ext>
            </a:extLst>
          </p:cNvPr>
          <p:cNvCxnSpPr>
            <a:cxnSpLocks/>
            <a:stCxn id="457" idx="3"/>
            <a:endCxn id="461" idx="1"/>
          </p:cNvCxnSpPr>
          <p:nvPr/>
        </p:nvCxnSpPr>
        <p:spPr>
          <a:xfrm flipV="1">
            <a:off x="7292420" y="4420199"/>
            <a:ext cx="68394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817CA878-E134-C299-F85C-B1625C84F081}"/>
              </a:ext>
            </a:extLst>
          </p:cNvPr>
          <p:cNvCxnSpPr>
            <a:cxnSpLocks/>
            <a:endCxn id="455" idx="0"/>
          </p:cNvCxnSpPr>
          <p:nvPr/>
        </p:nvCxnSpPr>
        <p:spPr>
          <a:xfrm>
            <a:off x="5700554" y="2027663"/>
            <a:ext cx="970601" cy="883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DAF73B37-D78B-B940-7B19-B53DD97F3992}"/>
              </a:ext>
            </a:extLst>
          </p:cNvPr>
          <p:cNvCxnSpPr>
            <a:cxnSpLocks/>
            <a:stCxn id="459" idx="0"/>
          </p:cNvCxnSpPr>
          <p:nvPr/>
        </p:nvCxnSpPr>
        <p:spPr>
          <a:xfrm flipV="1">
            <a:off x="8625123" y="2159804"/>
            <a:ext cx="823886" cy="748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6" name="Rectangle 475">
            <a:extLst>
              <a:ext uri="{FF2B5EF4-FFF2-40B4-BE49-F238E27FC236}">
                <a16:creationId xmlns:a16="http://schemas.microsoft.com/office/drawing/2014/main" id="{3D4AFCDF-0F72-0527-4CA5-237A2392A9BA}"/>
              </a:ext>
            </a:extLst>
          </p:cNvPr>
          <p:cNvSpPr/>
          <p:nvPr/>
        </p:nvSpPr>
        <p:spPr>
          <a:xfrm>
            <a:off x="7081145" y="1261634"/>
            <a:ext cx="1241484" cy="5384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Loss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Optimization</a:t>
            </a: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12A87DB5-12D4-FB30-8304-50AED6E836E7}"/>
              </a:ext>
            </a:extLst>
          </p:cNvPr>
          <p:cNvCxnSpPr>
            <a:cxnSpLocks/>
            <a:stCxn id="476" idx="2"/>
            <a:endCxn id="455" idx="0"/>
          </p:cNvCxnSpPr>
          <p:nvPr/>
        </p:nvCxnSpPr>
        <p:spPr>
          <a:xfrm flipH="1">
            <a:off x="6671155" y="1800077"/>
            <a:ext cx="1030732" cy="1111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A62BAF3-19B0-3153-2DB1-A91941923B30}"/>
              </a:ext>
            </a:extLst>
          </p:cNvPr>
          <p:cNvCxnSpPr>
            <a:cxnSpLocks/>
            <a:stCxn id="459" idx="0"/>
            <a:endCxn id="476" idx="2"/>
          </p:cNvCxnSpPr>
          <p:nvPr/>
        </p:nvCxnSpPr>
        <p:spPr>
          <a:xfrm flipH="1" flipV="1">
            <a:off x="7701887" y="1800077"/>
            <a:ext cx="923236" cy="1107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9" name="Rectangle 478">
            <a:extLst>
              <a:ext uri="{FF2B5EF4-FFF2-40B4-BE49-F238E27FC236}">
                <a16:creationId xmlns:a16="http://schemas.microsoft.com/office/drawing/2014/main" id="{1EF784C8-46E8-A5CB-E1DF-9C76DC1D81C7}"/>
              </a:ext>
            </a:extLst>
          </p:cNvPr>
          <p:cNvSpPr/>
          <p:nvPr/>
        </p:nvSpPr>
        <p:spPr>
          <a:xfrm>
            <a:off x="6900591" y="5219774"/>
            <a:ext cx="1269319" cy="2890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ConvLSTM1D</a:t>
            </a: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80682CF-B901-A24E-2D0E-EFCE9DC1D0DB}"/>
              </a:ext>
            </a:extLst>
          </p:cNvPr>
          <p:cNvSpPr/>
          <p:nvPr/>
        </p:nvSpPr>
        <p:spPr>
          <a:xfrm>
            <a:off x="9295901" y="3582454"/>
            <a:ext cx="1269319" cy="2890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ResidualBlock1D</a:t>
            </a: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5D195F8F-11A7-D0BF-4992-14919080937E}"/>
              </a:ext>
            </a:extLst>
          </p:cNvPr>
          <p:cNvSpPr/>
          <p:nvPr/>
        </p:nvSpPr>
        <p:spPr>
          <a:xfrm>
            <a:off x="9295672" y="2904614"/>
            <a:ext cx="1269319" cy="2890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ResidualBlock1D</a:t>
            </a: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D1630077-C351-C86C-E33C-15502F641B55}"/>
              </a:ext>
            </a:extLst>
          </p:cNvPr>
          <p:cNvSpPr/>
          <p:nvPr/>
        </p:nvSpPr>
        <p:spPr>
          <a:xfrm>
            <a:off x="9291395" y="4260294"/>
            <a:ext cx="1269319" cy="2890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ResidualBlock1D</a:t>
            </a: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933C4EB8-2D40-2AF5-E5E7-3BF7A4A7D2D3}"/>
              </a:ext>
            </a:extLst>
          </p:cNvPr>
          <p:cNvSpPr/>
          <p:nvPr/>
        </p:nvSpPr>
        <p:spPr>
          <a:xfrm>
            <a:off x="4707362" y="2915053"/>
            <a:ext cx="1269319" cy="2890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ResidualBlock1D</a:t>
            </a: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6A2E230-5EF9-6B5C-3619-D2461CB822A1}"/>
              </a:ext>
            </a:extLst>
          </p:cNvPr>
          <p:cNvSpPr/>
          <p:nvPr/>
        </p:nvSpPr>
        <p:spPr>
          <a:xfrm>
            <a:off x="4698930" y="3579582"/>
            <a:ext cx="1269319" cy="2890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ResidualBlock1D</a:t>
            </a: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D113DF28-7A6D-8DEA-0DE1-9B6B84A79A54}"/>
              </a:ext>
            </a:extLst>
          </p:cNvPr>
          <p:cNvSpPr/>
          <p:nvPr/>
        </p:nvSpPr>
        <p:spPr>
          <a:xfrm>
            <a:off x="4698930" y="4285549"/>
            <a:ext cx="1269319" cy="2890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ResidualBlock1D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22F9ACB7-4470-9E50-226B-9DCB5A3DFFBD}"/>
              </a:ext>
            </a:extLst>
          </p:cNvPr>
          <p:cNvSpPr txBox="1"/>
          <p:nvPr/>
        </p:nvSpPr>
        <p:spPr>
          <a:xfrm>
            <a:off x="275040" y="5691423"/>
            <a:ext cx="921702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Temporal Memory for Phase-Awareness (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ConvLSTM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 </a:t>
            </a:r>
            <a:r>
              <a:rPr lang="en-US" sz="105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Xingjian Shi, </a:t>
            </a:r>
            <a:r>
              <a:rPr lang="en-US" sz="105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Zhourong</a:t>
            </a:r>
            <a:r>
              <a:rPr lang="en-US" sz="105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Chen, Hao Wang, </a:t>
            </a:r>
            <a:r>
              <a:rPr lang="en-US" sz="105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Dit</a:t>
            </a:r>
            <a:r>
              <a:rPr lang="en-US" sz="105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-Yan Yeung, Wai-kin Wong, and Wang-</a:t>
            </a:r>
            <a:r>
              <a:rPr lang="en-US" sz="105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chun</a:t>
            </a:r>
            <a:r>
              <a:rPr lang="en-US" sz="105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Woo. 2015. Convolutional LSTM Network: a machine learning approach for precipitation nowcasting. In Proceedings of the 29th International Conference on Neural Information Processing Systems - Volume 1 (NIPS'15), Vol. 1. MIT Press, Cambridge, MA, USA, 802–810.</a:t>
            </a:r>
          </a:p>
          <a:p>
            <a:pPr marL="228600" indent="-228600">
              <a:buFontTx/>
              <a:buAutoNum type="arabicPeriod"/>
            </a:pPr>
            <a:endParaRPr lang="en-US" sz="1050" i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Residual Blocks for Stable Reconstruction</a:t>
            </a:r>
            <a:b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 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Gao,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Haoyuan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and Zhang, Chao and Pei,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Shengbing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and Wu,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Xiaopei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Idtl-Rppg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: Remote Heart Rate Estimation Using Instance-Based Deep Transfer Learning. Available at SSRN: https://ssrn.com/abstract=4725062 or http://dx.doi.org/10.2139/ssrn.4725062</a:t>
            </a:r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42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30584" y="115965"/>
            <a:ext cx="8327848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Lets Make Some Changes in Model Architecture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EC65F6-9350-A617-3C38-0A75B8B53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69740"/>
              </p:ext>
            </p:extLst>
          </p:nvPr>
        </p:nvGraphicFramePr>
        <p:xfrm>
          <a:off x="522164" y="1188343"/>
          <a:ext cx="9721080" cy="5976663"/>
        </p:xfrm>
        <a:graphic>
          <a:graphicData uri="http://schemas.openxmlformats.org/drawingml/2006/table">
            <a:tbl>
              <a:tblPr/>
              <a:tblGrid>
                <a:gridCol w="2430270">
                  <a:extLst>
                    <a:ext uri="{9D8B030D-6E8A-4147-A177-3AD203B41FA5}">
                      <a16:colId xmlns:a16="http://schemas.microsoft.com/office/drawing/2014/main" val="797438517"/>
                    </a:ext>
                  </a:extLst>
                </a:gridCol>
                <a:gridCol w="2430270">
                  <a:extLst>
                    <a:ext uri="{9D8B030D-6E8A-4147-A177-3AD203B41FA5}">
                      <a16:colId xmlns:a16="http://schemas.microsoft.com/office/drawing/2014/main" val="4164690976"/>
                    </a:ext>
                  </a:extLst>
                </a:gridCol>
                <a:gridCol w="2430270">
                  <a:extLst>
                    <a:ext uri="{9D8B030D-6E8A-4147-A177-3AD203B41FA5}">
                      <a16:colId xmlns:a16="http://schemas.microsoft.com/office/drawing/2014/main" val="2762758275"/>
                    </a:ext>
                  </a:extLst>
                </a:gridCol>
                <a:gridCol w="2430270">
                  <a:extLst>
                    <a:ext uri="{9D8B030D-6E8A-4147-A177-3AD203B41FA5}">
                      <a16:colId xmlns:a16="http://schemas.microsoft.com/office/drawing/2014/main" val="3804658934"/>
                    </a:ext>
                  </a:extLst>
                </a:gridCol>
              </a:tblGrid>
              <a:tr h="479879">
                <a:tc>
                  <a:txBody>
                    <a:bodyPr/>
                    <a:lstStyle/>
                    <a:p>
                      <a:r>
                        <a:rPr lang="en-US" sz="1050" b="1"/>
                        <a:t>Component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/>
                        <a:t>Model-1 (MiniUNet1D)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/>
                        <a:t>Model-2 (MiniUNet1D_WithPhaseMemory)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/>
                        <a:t>Impact of Difference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67861"/>
                  </a:ext>
                </a:extLst>
              </a:tr>
              <a:tr h="1061548">
                <a:tc>
                  <a:txBody>
                    <a:bodyPr/>
                    <a:lstStyle/>
                    <a:p>
                      <a:r>
                        <a:rPr lang="en-US" sz="1050" b="1"/>
                        <a:t>Encoder Blocks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Plain conv blocks (Conv1d + ReLU)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Residual conv blocks </a:t>
                      </a:r>
                      <a:br>
                        <a:rPr lang="en-US" sz="1050" b="1" dirty="0"/>
                      </a:br>
                      <a:r>
                        <a:rPr lang="en-US" sz="1050" b="1" dirty="0"/>
                        <a:t>(ResidualBlock1D)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Residual connections preserve fine </a:t>
                      </a:r>
                      <a:br>
                        <a:rPr lang="en-US" sz="1050" dirty="0"/>
                      </a:br>
                      <a:r>
                        <a:rPr lang="en-US" sz="1050" dirty="0"/>
                        <a:t>temporal details and reduce </a:t>
                      </a:r>
                      <a:br>
                        <a:rPr lang="en-US" sz="1050" dirty="0"/>
                      </a:br>
                      <a:r>
                        <a:rPr lang="en-US" sz="1050" dirty="0"/>
                        <a:t>distortion of timing info during </a:t>
                      </a:r>
                      <a:br>
                        <a:rPr lang="en-US" sz="1050" dirty="0"/>
                      </a:br>
                      <a:r>
                        <a:rPr lang="en-US" sz="1050" dirty="0" err="1"/>
                        <a:t>downsampling</a:t>
                      </a:r>
                      <a:r>
                        <a:rPr lang="en-US" sz="1050" dirty="0"/>
                        <a:t>/</a:t>
                      </a:r>
                      <a:r>
                        <a:rPr lang="en-US" sz="1050" dirty="0" err="1"/>
                        <a:t>upsampling</a:t>
                      </a:r>
                      <a:r>
                        <a:rPr lang="en-US" sz="1050" dirty="0"/>
                        <a:t>.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622102"/>
                  </a:ext>
                </a:extLst>
              </a:tr>
              <a:tr h="1061548">
                <a:tc>
                  <a:txBody>
                    <a:bodyPr/>
                    <a:lstStyle/>
                    <a:p>
                      <a:r>
                        <a:rPr lang="en-US" sz="1050" b="1"/>
                        <a:t>Bottleneck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Standard conv block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Dilated convolutions (d=2,4)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Enlarges receptive field without losing resolution → captures longer cycles of BVP → helps track phase across multiple beats.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584236"/>
                  </a:ext>
                </a:extLst>
              </a:tr>
              <a:tr h="1061548">
                <a:tc>
                  <a:txBody>
                    <a:bodyPr/>
                    <a:lstStyle/>
                    <a:p>
                      <a:r>
                        <a:rPr lang="en-US" sz="1050" b="1"/>
                        <a:t>Temporal Modeling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None (pure CNN)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/>
                        <a:t>ConvLSTM1D with hidden state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Adds temporal memory → remembers peaks/troughs across time → prevents phase lag, makes output phase-synchronous.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409140"/>
                  </a:ext>
                </a:extLst>
              </a:tr>
              <a:tr h="770713">
                <a:tc>
                  <a:txBody>
                    <a:bodyPr/>
                    <a:lstStyle/>
                    <a:p>
                      <a:r>
                        <a:rPr lang="en-US" sz="1050" b="1"/>
                        <a:t>Skip Connections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Basic U-Net style </a:t>
                      </a:r>
                      <a:br>
                        <a:rPr lang="en-US" sz="1050" dirty="0"/>
                      </a:br>
                      <a:r>
                        <a:rPr lang="en-US" sz="1050" dirty="0"/>
                        <a:t>(encoder → decoder)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Still present, but enhanced with </a:t>
                      </a:r>
                    </a:p>
                    <a:p>
                      <a:r>
                        <a:rPr lang="en-US" sz="1050" dirty="0"/>
                        <a:t>residual feature maps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Skip paths preserve original timing </a:t>
                      </a:r>
                      <a:br>
                        <a:rPr lang="en-US" sz="1050" dirty="0"/>
                      </a:br>
                      <a:r>
                        <a:rPr lang="en-US" sz="1050" dirty="0"/>
                        <a:t>info → decoder can align phase more accurately.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816507"/>
                  </a:ext>
                </a:extLst>
              </a:tr>
              <a:tr h="625295">
                <a:tc>
                  <a:txBody>
                    <a:bodyPr/>
                    <a:lstStyle/>
                    <a:p>
                      <a:r>
                        <a:rPr lang="en-US" sz="1050" b="1"/>
                        <a:t>Decoder Blocks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Conv + ReLU blocks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Residual conv blocks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Better reconstruction of waveform </a:t>
                      </a:r>
                      <a:br>
                        <a:rPr lang="en-US" sz="1050" dirty="0"/>
                      </a:br>
                      <a:r>
                        <a:rPr lang="en-US" sz="1050" dirty="0"/>
                        <a:t>shape and timing (less phase drift).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29991"/>
                  </a:ext>
                </a:extLst>
              </a:tr>
              <a:tr h="916132">
                <a:tc>
                  <a:txBody>
                    <a:bodyPr/>
                    <a:lstStyle/>
                    <a:p>
                      <a:r>
                        <a:rPr lang="en-US" sz="1050" b="1"/>
                        <a:t>Final Output</a:t>
                      </a:r>
                      <a:endParaRPr lang="en-US" sz="1050"/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Conv1d(16 → 1)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Same (Conv1d(16 → 1))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Both produce single-channel BVP, but Model-2 output is more temporally </a:t>
                      </a:r>
                      <a:br>
                        <a:rPr lang="en-US" sz="1050" dirty="0"/>
                      </a:br>
                      <a:r>
                        <a:rPr lang="en-US" sz="1050" dirty="0"/>
                        <a:t>aligned with ground truth.</a:t>
                      </a:r>
                    </a:p>
                  </a:txBody>
                  <a:tcPr marL="35018" marR="35018" marT="17509" marB="175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0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25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Problem/Phase Lagging With Corrected Phase Error Function For New Model Architecture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F65188-0713-BAEA-4F6F-96689409BB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0" y="1044327"/>
            <a:ext cx="6387216" cy="3168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66A45-3FA2-97AF-E6C3-87A88D80F7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" y="4225714"/>
            <a:ext cx="6158316" cy="30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30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Problem/Phase Lagging With Corrected Phase Error Function For New Model Architecture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F65188-0713-BAEA-4F6F-96689409BB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0" y="1044327"/>
            <a:ext cx="6387216" cy="3168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66A45-3FA2-97AF-E6C3-87A88D80F7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1" y="4225714"/>
            <a:ext cx="6158316" cy="30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What is the problem? Who is the Culprit?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6A8FA-CF82-9678-6B01-14383E9A6032}"/>
              </a:ext>
            </a:extLst>
          </p:cNvPr>
          <p:cNvSpPr txBox="1"/>
          <p:nvPr/>
        </p:nvSpPr>
        <p:spPr>
          <a:xfrm>
            <a:off x="153873" y="1083324"/>
            <a:ext cx="10266265" cy="552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9</a:t>
            </a:r>
            <a:r>
              <a:rPr lang="en-US" sz="12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Video File: 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N = 1965 frames, 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Reported duration = 65.467 s ≈ 30.000 fps</a:t>
            </a:r>
          </a:p>
          <a:p>
            <a:pPr marL="228600" indent="-228600">
              <a:buFontTx/>
              <a:buAutoNum type="arabicPeriod"/>
            </a:pPr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So inside the AVI, the declared frame rate is exactly 30 fps.</a:t>
            </a:r>
          </a:p>
          <a:p>
            <a:pPr lvl="1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This is just metadata: the container tells any software “treat each frame as 1/30 s apart.”</a:t>
            </a:r>
          </a:p>
          <a:p>
            <a:pPr lvl="1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the original image sequence was captured at ~30 fps (not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exectly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30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fprs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), but during conversion to AVI,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ffmpeg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(used inside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pyVHR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 </a:t>
            </a:r>
            <a:b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“stamped” the stream as 30 fps constant.</a:t>
            </a:r>
            <a:b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2. Why fps can drift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Camera hardware clocks aren’t perfect. </a:t>
            </a:r>
            <a:b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   Even a “0 fps camera might really run at 29.85 or 30.05 fps, small ppm (parts per million) errors accumulate.</a:t>
            </a:r>
            <a:b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   Drivers and OS scheduling can drop/delay frames, introducing irregular spacing.</a:t>
            </a:r>
          </a:p>
          <a:p>
            <a:endParaRPr lang="en-US" sz="1050" i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endParaRPr lang="en-US" sz="1050" i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5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Reference Case Study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000" b="0" i="0" u="none" strike="noStrike" dirty="0">
                <a:solidFill>
                  <a:srgbClr val="3B4045"/>
                </a:solidFill>
                <a:effectLst/>
                <a:latin typeface="-apple-system"/>
                <a:hlinkClick r:id="rId4"/>
              </a:rPr>
              <a:t>Getting timestamp of each frame in a video</a:t>
            </a:r>
            <a:r>
              <a:rPr lang="en-US" sz="1000" b="1" u="none" strike="noStrike" dirty="0">
                <a:solidFill>
                  <a:srgbClr val="0C0D0E"/>
                </a:solidFill>
                <a:latin typeface="-apple-system"/>
              </a:rPr>
              <a:t> (Stack </a:t>
            </a:r>
            <a:r>
              <a:rPr lang="en-US" sz="1000" b="1" dirty="0">
                <a:solidFill>
                  <a:srgbClr val="0C0D0E"/>
                </a:solidFill>
                <a:latin typeface="-apple-system"/>
              </a:rPr>
              <a:t>Overflow)</a:t>
            </a:r>
          </a:p>
          <a:p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Response Collected From GPT on Question “What causes differences in frame rates among camera sensors?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Explain with Camera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hlinkClick r:id="rId5"/>
              </a:rPr>
              <a:t>eco274CVGE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</a:rPr>
              <a:t>.”</a:t>
            </a:r>
            <a:b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ndustrial cameras like the eco274CVGE use an internal oscillator to generate frame timing. That oscillator is never perfectly exact it </a:t>
            </a:r>
            <a:b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may run slightly fast or slow (e.g., 29.5 instead of 30.00 fps) due to clock tolerance, temperature drift, or driver scheduling </a:t>
            </a:r>
            <a:b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jitter. When the video is later written to AVI, the container “rounds” this to exactly 30 fps, hiding the tiny mismatch that accumulates into a visible drift against the 60 Hz ground truth.</a:t>
            </a:r>
          </a:p>
        </p:txBody>
      </p:sp>
    </p:spTree>
    <p:extLst>
      <p:ext uri="{BB962C8B-B14F-4D97-AF65-F5344CB8AC3E}">
        <p14:creationId xmlns:p14="http://schemas.microsoft.com/office/powerpoint/2010/main" val="356990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Lets Prove That With A Small Math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6A8FA-CF82-9678-6B01-14383E9A6032}"/>
              </a:ext>
            </a:extLst>
          </p:cNvPr>
          <p:cNvSpPr txBox="1"/>
          <p:nvPr/>
        </p:nvSpPr>
        <p:spPr>
          <a:xfrm>
            <a:off x="153873" y="1083324"/>
            <a:ext cx="10266265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We observed that roughly -9 frames lag (+5 to -4) over ≈ 57 s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Slope (frames/s): 𝑠 ≈ −9/57 </a:t>
            </a: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                ≈ −0.158s 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Estimate 𝜀 </a:t>
            </a:r>
            <a:r>
              <a:rPr lang="el-G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from 𝑠 ≈ 𝑓</a:t>
            </a:r>
            <a:r>
              <a:rPr lang="en-US" sz="14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* 𝜀​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(relative frequency error)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	    =&gt; 𝜀​ ≈ 𝑠 / 𝑓</a:t>
            </a:r>
            <a:r>
              <a:rPr lang="en-US" sz="14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	         ≈ -0.158 / 30</a:t>
            </a: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      	         ≈ 0.00527 (−0.527%)</a:t>
            </a: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𝑓</a:t>
            </a:r>
            <a:r>
              <a:rPr lang="en-US" sz="14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true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​= (1+</a:t>
            </a:r>
            <a:r>
              <a:rPr lang="el-G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ε)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𝑓</a:t>
            </a:r>
            <a:r>
              <a:rPr lang="en-US" sz="14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≈ 0.99473 × 30.0 ≈ 29.84fps.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69355-42B7-8E3B-9BE6-DCC0336F6FA4}"/>
              </a:ext>
            </a:extLst>
          </p:cNvPr>
          <p:cNvSpPr txBox="1"/>
          <p:nvPr/>
        </p:nvSpPr>
        <p:spPr>
          <a:xfrm>
            <a:off x="162124" y="5782695"/>
            <a:ext cx="10266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BUT: What About Down sampling of GT (60 Hz to 30 Hz)? Another culprit for phase lag?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8B8A7-0FCC-CBC2-27C8-838FE32124C2}"/>
              </a:ext>
            </a:extLst>
          </p:cNvPr>
          <p:cNvSpPr txBox="1"/>
          <p:nvPr/>
        </p:nvSpPr>
        <p:spPr>
          <a:xfrm>
            <a:off x="134471" y="6711804"/>
            <a:ext cx="10266265" cy="6463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Calculation Ref: </a:t>
            </a:r>
            <a:br>
              <a:rPr lang="en-US" sz="12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1. </a:t>
            </a:r>
            <a:r>
              <a:rPr lang="en-US" sz="12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Standard Definitions of Physical Quantities for Fundamental Frequency and Time Metrology</a:t>
            </a:r>
          </a:p>
          <a:p>
            <a:r>
              <a:rPr lang="en-US" sz="12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2. Lyons, Understanding Digital Signal Processing (3rd ed.), Section 4.6:</a:t>
            </a:r>
          </a:p>
        </p:txBody>
      </p:sp>
    </p:spTree>
    <p:extLst>
      <p:ext uri="{BB962C8B-B14F-4D97-AF65-F5344CB8AC3E}">
        <p14:creationId xmlns:p14="http://schemas.microsoft.com/office/powerpoint/2010/main" val="354567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2B8798E-2179-9998-EFA1-B3194A956025}"/>
              </a:ext>
            </a:extLst>
          </p:cNvPr>
          <p:cNvCxnSpPr>
            <a:cxnSpLocks/>
            <a:stCxn id="489" idx="3"/>
            <a:endCxn id="25" idx="0"/>
          </p:cNvCxnSpPr>
          <p:nvPr/>
        </p:nvCxnSpPr>
        <p:spPr>
          <a:xfrm>
            <a:off x="5286111" y="2041610"/>
            <a:ext cx="1187692" cy="49002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9" name="Connector: Elbow 508">
            <a:extLst>
              <a:ext uri="{FF2B5EF4-FFF2-40B4-BE49-F238E27FC236}">
                <a16:creationId xmlns:a16="http://schemas.microsoft.com/office/drawing/2014/main" id="{2BF7E417-C1EA-9426-6DF6-88C2EAAA69FA}"/>
              </a:ext>
            </a:extLst>
          </p:cNvPr>
          <p:cNvCxnSpPr>
            <a:cxnSpLocks/>
            <a:stCxn id="507" idx="4"/>
            <a:endCxn id="8" idx="3"/>
          </p:cNvCxnSpPr>
          <p:nvPr/>
        </p:nvCxnSpPr>
        <p:spPr>
          <a:xfrm flipH="1">
            <a:off x="9006260" y="2944692"/>
            <a:ext cx="1050526" cy="4197592"/>
          </a:xfrm>
          <a:prstGeom prst="bentConnector3">
            <a:avLst>
              <a:gd name="adj1" fmla="val -12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0" name="Rectangle 499">
            <a:extLst>
              <a:ext uri="{FF2B5EF4-FFF2-40B4-BE49-F238E27FC236}">
                <a16:creationId xmlns:a16="http://schemas.microsoft.com/office/drawing/2014/main" id="{66EF72CA-014E-CD66-A004-9BC227F6709B}"/>
              </a:ext>
            </a:extLst>
          </p:cNvPr>
          <p:cNvSpPr/>
          <p:nvPr/>
        </p:nvSpPr>
        <p:spPr>
          <a:xfrm>
            <a:off x="6022745" y="1116335"/>
            <a:ext cx="3716444" cy="54726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A695F6F1-EEC0-D677-EA1A-EC4DA7DCC30E}"/>
              </a:ext>
            </a:extLst>
          </p:cNvPr>
          <p:cNvSpPr/>
          <p:nvPr/>
        </p:nvSpPr>
        <p:spPr>
          <a:xfrm>
            <a:off x="4090845" y="1166684"/>
            <a:ext cx="1195266" cy="174985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Input X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Output y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A4560FD-0B19-B3D6-EE72-2B3C4B64207C}"/>
              </a:ext>
            </a:extLst>
          </p:cNvPr>
          <p:cNvSpPr/>
          <p:nvPr/>
        </p:nvSpPr>
        <p:spPr>
          <a:xfrm>
            <a:off x="58980" y="1142723"/>
            <a:ext cx="3346205" cy="2430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2750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Last Week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WorkFlow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47717-7A8B-AC50-7F70-F15679F8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41" y="1215529"/>
            <a:ext cx="846724" cy="10419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4F2359-CD3D-100E-0BAA-D0DACB0CE82D}"/>
              </a:ext>
            </a:extLst>
          </p:cNvPr>
          <p:cNvSpPr/>
          <p:nvPr/>
        </p:nvSpPr>
        <p:spPr>
          <a:xfrm>
            <a:off x="1951739" y="1452045"/>
            <a:ext cx="1054778" cy="5689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Mean</a:t>
            </a:r>
            <a:r>
              <a:rPr lang="en-US" sz="1200" b="1" dirty="0">
                <a:solidFill>
                  <a:srgbClr val="FF0000"/>
                </a:solidFill>
              </a:rPr>
              <a:t> R</a:t>
            </a:r>
            <a:r>
              <a:rPr lang="en-US" sz="1200" b="1" dirty="0">
                <a:solidFill>
                  <a:srgbClr val="00B050"/>
                </a:solidFill>
              </a:rPr>
              <a:t>G</a:t>
            </a:r>
            <a:r>
              <a:rPr lang="en-US" sz="1200" b="1" dirty="0">
                <a:solidFill>
                  <a:srgbClr val="0070C0"/>
                </a:solidFill>
              </a:rPr>
              <a:t>B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Extraction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E0DAD-91C8-7BDA-88C2-29F51C33CB9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301865" y="1736515"/>
            <a:ext cx="64987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9D7BF-CFD1-A070-3732-28A516D1D979}"/>
              </a:ext>
            </a:extLst>
          </p:cNvPr>
          <p:cNvSpPr/>
          <p:nvPr/>
        </p:nvSpPr>
        <p:spPr>
          <a:xfrm>
            <a:off x="195348" y="2589358"/>
            <a:ext cx="1366309" cy="8643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Ground Truth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Line 0: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[values of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</a:p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D194FB-0535-F7EE-A4CE-A2D9A47F44C2}"/>
              </a:ext>
            </a:extLst>
          </p:cNvPr>
          <p:cNvSpPr/>
          <p:nvPr/>
        </p:nvSpPr>
        <p:spPr>
          <a:xfrm>
            <a:off x="1973631" y="2830917"/>
            <a:ext cx="1010994" cy="381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BVP Signal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26C85C-831B-3EA3-84E4-8C38F4B3683D}"/>
              </a:ext>
            </a:extLst>
          </p:cNvPr>
          <p:cNvSpPr/>
          <p:nvPr/>
        </p:nvSpPr>
        <p:spPr>
          <a:xfrm>
            <a:off x="333439" y="4581602"/>
            <a:ext cx="1872209" cy="1131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Peak Detection</a:t>
            </a: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D1C66E-2623-FCC6-51CB-554A891E0BE5}"/>
              </a:ext>
            </a:extLst>
          </p:cNvPr>
          <p:cNvSpPr/>
          <p:nvPr/>
        </p:nvSpPr>
        <p:spPr>
          <a:xfrm>
            <a:off x="477455" y="5082444"/>
            <a:ext cx="1584176" cy="4147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scipy_find_peaks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Adaptive</a:t>
            </a:r>
          </a:p>
        </p:txBody>
      </p:sp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8062914" y="707046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023169C-F427-82E8-B256-76EC9030FFE5}"/>
              </a:ext>
            </a:extLst>
          </p:cNvPr>
          <p:cNvSpPr/>
          <p:nvPr/>
        </p:nvSpPr>
        <p:spPr>
          <a:xfrm>
            <a:off x="826712" y="6688484"/>
            <a:ext cx="1080120" cy="7200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MAE</a:t>
            </a:r>
          </a:p>
          <a:p>
            <a:pPr algn="ctr"/>
            <a:r>
              <a:rPr lang="en-US" sz="1400" dirty="0"/>
              <a:t>BPM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8DD664F-37E4-0099-A7D9-4DA9FE91517D}"/>
              </a:ext>
            </a:extLst>
          </p:cNvPr>
          <p:cNvCxnSpPr>
            <a:cxnSpLocks/>
            <a:stCxn id="45" idx="2"/>
            <a:endCxn id="69" idx="2"/>
          </p:cNvCxnSpPr>
          <p:nvPr/>
        </p:nvCxnSpPr>
        <p:spPr>
          <a:xfrm rot="5400000">
            <a:off x="380482" y="6159461"/>
            <a:ext cx="1335293" cy="442832"/>
          </a:xfrm>
          <a:prstGeom prst="bentConnector4">
            <a:avLst>
              <a:gd name="adj1" fmla="val 36518"/>
              <a:gd name="adj2" fmla="val 151622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Flowchart: Punched Tape 55">
            <a:extLst>
              <a:ext uri="{FF2B5EF4-FFF2-40B4-BE49-F238E27FC236}">
                <a16:creationId xmlns:a16="http://schemas.microsoft.com/office/drawing/2014/main" id="{AE233FF8-100E-249F-37C3-D0276BDA873A}"/>
              </a:ext>
            </a:extLst>
          </p:cNvPr>
          <p:cNvSpPr/>
          <p:nvPr/>
        </p:nvSpPr>
        <p:spPr>
          <a:xfrm>
            <a:off x="1797795" y="2147006"/>
            <a:ext cx="1366310" cy="493298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pyVHR</a:t>
            </a:r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FrameWork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91460-7E9D-A7A0-A44E-5AD3CAA65619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1561657" y="3021531"/>
            <a:ext cx="41197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9FF6E437-F4C9-3A29-F7A3-88F2728C56E0}"/>
              </a:ext>
            </a:extLst>
          </p:cNvPr>
          <p:cNvSpPr/>
          <p:nvPr/>
        </p:nvSpPr>
        <p:spPr>
          <a:xfrm rot="816031">
            <a:off x="4157724" y="1320372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0759F5E3-72DF-0E1B-17CF-D4ABE1F84C66}"/>
              </a:ext>
            </a:extLst>
          </p:cNvPr>
          <p:cNvSpPr/>
          <p:nvPr/>
        </p:nvSpPr>
        <p:spPr>
          <a:xfrm rot="816031">
            <a:off x="4176971" y="1588446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8DEF3C5E-26C9-18CC-056F-CA91EF7B9FEF}"/>
              </a:ext>
            </a:extLst>
          </p:cNvPr>
          <p:cNvSpPr/>
          <p:nvPr/>
        </p:nvSpPr>
        <p:spPr>
          <a:xfrm rot="816031">
            <a:off x="4178933" y="1849598"/>
            <a:ext cx="998559" cy="268182"/>
          </a:xfrm>
          <a:custGeom>
            <a:avLst/>
            <a:gdLst>
              <a:gd name="connsiteX0" fmla="*/ 0 w 1460500"/>
              <a:gd name="connsiteY0" fmla="*/ 654050 h 693876"/>
              <a:gd name="connsiteX1" fmla="*/ 63500 w 1460500"/>
              <a:gd name="connsiteY1" fmla="*/ 501650 h 693876"/>
              <a:gd name="connsiteX2" fmla="*/ 215900 w 1460500"/>
              <a:gd name="connsiteY2" fmla="*/ 660400 h 693876"/>
              <a:gd name="connsiteX3" fmla="*/ 260350 w 1460500"/>
              <a:gd name="connsiteY3" fmla="*/ 457200 h 693876"/>
              <a:gd name="connsiteX4" fmla="*/ 368300 w 1460500"/>
              <a:gd name="connsiteY4" fmla="*/ 476250 h 693876"/>
              <a:gd name="connsiteX5" fmla="*/ 488950 w 1460500"/>
              <a:gd name="connsiteY5" fmla="*/ 692150 h 693876"/>
              <a:gd name="connsiteX6" fmla="*/ 488950 w 1460500"/>
              <a:gd name="connsiteY6" fmla="*/ 342900 h 693876"/>
              <a:gd name="connsiteX7" fmla="*/ 654050 w 1460500"/>
              <a:gd name="connsiteY7" fmla="*/ 558800 h 693876"/>
              <a:gd name="connsiteX8" fmla="*/ 654050 w 1460500"/>
              <a:gd name="connsiteY8" fmla="*/ 317500 h 693876"/>
              <a:gd name="connsiteX9" fmla="*/ 755650 w 1460500"/>
              <a:gd name="connsiteY9" fmla="*/ 412750 h 693876"/>
              <a:gd name="connsiteX10" fmla="*/ 812800 w 1460500"/>
              <a:gd name="connsiteY10" fmla="*/ 279400 h 693876"/>
              <a:gd name="connsiteX11" fmla="*/ 857250 w 1460500"/>
              <a:gd name="connsiteY11" fmla="*/ 330200 h 693876"/>
              <a:gd name="connsiteX12" fmla="*/ 857250 w 1460500"/>
              <a:gd name="connsiteY12" fmla="*/ 69850 h 693876"/>
              <a:gd name="connsiteX13" fmla="*/ 1041400 w 1460500"/>
              <a:gd name="connsiteY13" fmla="*/ 349250 h 693876"/>
              <a:gd name="connsiteX14" fmla="*/ 1079500 w 1460500"/>
              <a:gd name="connsiteY14" fmla="*/ 69850 h 693876"/>
              <a:gd name="connsiteX15" fmla="*/ 1238250 w 1460500"/>
              <a:gd name="connsiteY15" fmla="*/ 228600 h 693876"/>
              <a:gd name="connsiteX16" fmla="*/ 1231900 w 1460500"/>
              <a:gd name="connsiteY16" fmla="*/ 44450 h 693876"/>
              <a:gd name="connsiteX17" fmla="*/ 1377950 w 1460500"/>
              <a:gd name="connsiteY17" fmla="*/ 133350 h 693876"/>
              <a:gd name="connsiteX18" fmla="*/ 1460500 w 1460500"/>
              <a:gd name="connsiteY18" fmla="*/ 0 h 6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500" h="693876">
                <a:moveTo>
                  <a:pt x="0" y="654050"/>
                </a:moveTo>
                <a:cubicBezTo>
                  <a:pt x="13758" y="577321"/>
                  <a:pt x="27517" y="500592"/>
                  <a:pt x="63500" y="501650"/>
                </a:cubicBezTo>
                <a:cubicBezTo>
                  <a:pt x="99483" y="502708"/>
                  <a:pt x="183092" y="667808"/>
                  <a:pt x="215900" y="660400"/>
                </a:cubicBezTo>
                <a:cubicBezTo>
                  <a:pt x="248708" y="652992"/>
                  <a:pt x="234950" y="487892"/>
                  <a:pt x="260350" y="457200"/>
                </a:cubicBezTo>
                <a:cubicBezTo>
                  <a:pt x="285750" y="426508"/>
                  <a:pt x="330200" y="437092"/>
                  <a:pt x="368300" y="476250"/>
                </a:cubicBezTo>
                <a:cubicBezTo>
                  <a:pt x="406400" y="515408"/>
                  <a:pt x="468842" y="714375"/>
                  <a:pt x="488950" y="692150"/>
                </a:cubicBezTo>
                <a:cubicBezTo>
                  <a:pt x="509058" y="669925"/>
                  <a:pt x="461433" y="365125"/>
                  <a:pt x="488950" y="342900"/>
                </a:cubicBezTo>
                <a:cubicBezTo>
                  <a:pt x="516467" y="320675"/>
                  <a:pt x="626533" y="563033"/>
                  <a:pt x="654050" y="558800"/>
                </a:cubicBezTo>
                <a:cubicBezTo>
                  <a:pt x="681567" y="554567"/>
                  <a:pt x="637117" y="341842"/>
                  <a:pt x="654050" y="317500"/>
                </a:cubicBezTo>
                <a:cubicBezTo>
                  <a:pt x="670983" y="293158"/>
                  <a:pt x="729192" y="419100"/>
                  <a:pt x="755650" y="412750"/>
                </a:cubicBezTo>
                <a:cubicBezTo>
                  <a:pt x="782108" y="406400"/>
                  <a:pt x="795867" y="293158"/>
                  <a:pt x="812800" y="279400"/>
                </a:cubicBezTo>
                <a:cubicBezTo>
                  <a:pt x="829733" y="265642"/>
                  <a:pt x="849842" y="365125"/>
                  <a:pt x="857250" y="330200"/>
                </a:cubicBezTo>
                <a:cubicBezTo>
                  <a:pt x="864658" y="295275"/>
                  <a:pt x="826558" y="66675"/>
                  <a:pt x="857250" y="69850"/>
                </a:cubicBezTo>
                <a:cubicBezTo>
                  <a:pt x="887942" y="73025"/>
                  <a:pt x="1004358" y="349250"/>
                  <a:pt x="1041400" y="349250"/>
                </a:cubicBezTo>
                <a:cubicBezTo>
                  <a:pt x="1078442" y="349250"/>
                  <a:pt x="1046692" y="89958"/>
                  <a:pt x="1079500" y="69850"/>
                </a:cubicBezTo>
                <a:cubicBezTo>
                  <a:pt x="1112308" y="49742"/>
                  <a:pt x="1212850" y="232833"/>
                  <a:pt x="1238250" y="228600"/>
                </a:cubicBezTo>
                <a:cubicBezTo>
                  <a:pt x="1263650" y="224367"/>
                  <a:pt x="1208617" y="60325"/>
                  <a:pt x="1231900" y="44450"/>
                </a:cubicBezTo>
                <a:cubicBezTo>
                  <a:pt x="1255183" y="28575"/>
                  <a:pt x="1339850" y="140758"/>
                  <a:pt x="1377950" y="133350"/>
                </a:cubicBezTo>
                <a:cubicBezTo>
                  <a:pt x="1416050" y="125942"/>
                  <a:pt x="1446742" y="9525"/>
                  <a:pt x="1460500" y="0"/>
                </a:cubicBezTo>
              </a:path>
            </a:pathLst>
          </a:cu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8864844F-BF4D-02F0-DEC8-B6E81252723E}"/>
              </a:ext>
            </a:extLst>
          </p:cNvPr>
          <p:cNvCxnSpPr>
            <a:cxnSpLocks/>
            <a:stCxn id="10" idx="3"/>
            <a:endCxn id="489" idx="1"/>
          </p:cNvCxnSpPr>
          <p:nvPr/>
        </p:nvCxnSpPr>
        <p:spPr>
          <a:xfrm>
            <a:off x="3006517" y="1736515"/>
            <a:ext cx="1084328" cy="30509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7" name="Freeform: Shape 506">
            <a:extLst>
              <a:ext uri="{FF2B5EF4-FFF2-40B4-BE49-F238E27FC236}">
                <a16:creationId xmlns:a16="http://schemas.microsoft.com/office/drawing/2014/main" id="{DDB46CF5-AC76-6236-3C95-FAFB3BBB13E9}"/>
              </a:ext>
            </a:extLst>
          </p:cNvPr>
          <p:cNvSpPr/>
          <p:nvPr/>
        </p:nvSpPr>
        <p:spPr>
          <a:xfrm>
            <a:off x="9642896" y="2654500"/>
            <a:ext cx="976040" cy="292167"/>
          </a:xfrm>
          <a:custGeom>
            <a:avLst/>
            <a:gdLst>
              <a:gd name="connsiteX0" fmla="*/ 0 w 2006600"/>
              <a:gd name="connsiteY0" fmla="*/ 528049 h 640328"/>
              <a:gd name="connsiteX1" fmla="*/ 241300 w 2006600"/>
              <a:gd name="connsiteY1" fmla="*/ 248649 h 640328"/>
              <a:gd name="connsiteX2" fmla="*/ 514350 w 2006600"/>
              <a:gd name="connsiteY2" fmla="*/ 483599 h 640328"/>
              <a:gd name="connsiteX3" fmla="*/ 635000 w 2006600"/>
              <a:gd name="connsiteY3" fmla="*/ 999 h 640328"/>
              <a:gd name="connsiteX4" fmla="*/ 850900 w 2006600"/>
              <a:gd name="connsiteY4" fmla="*/ 635999 h 640328"/>
              <a:gd name="connsiteX5" fmla="*/ 927100 w 2006600"/>
              <a:gd name="connsiteY5" fmla="*/ 267699 h 640328"/>
              <a:gd name="connsiteX6" fmla="*/ 952500 w 2006600"/>
              <a:gd name="connsiteY6" fmla="*/ 20049 h 640328"/>
              <a:gd name="connsiteX7" fmla="*/ 1085850 w 2006600"/>
              <a:gd name="connsiteY7" fmla="*/ 324849 h 640328"/>
              <a:gd name="connsiteX8" fmla="*/ 1200150 w 2006600"/>
              <a:gd name="connsiteY8" fmla="*/ 591549 h 640328"/>
              <a:gd name="connsiteX9" fmla="*/ 1339850 w 2006600"/>
              <a:gd name="connsiteY9" fmla="*/ 559799 h 640328"/>
              <a:gd name="connsiteX10" fmla="*/ 1377950 w 2006600"/>
              <a:gd name="connsiteY10" fmla="*/ 204199 h 640328"/>
              <a:gd name="connsiteX11" fmla="*/ 1485900 w 2006600"/>
              <a:gd name="connsiteY11" fmla="*/ 70849 h 640328"/>
              <a:gd name="connsiteX12" fmla="*/ 1511300 w 2006600"/>
              <a:gd name="connsiteY12" fmla="*/ 242299 h 640328"/>
              <a:gd name="connsiteX13" fmla="*/ 1587500 w 2006600"/>
              <a:gd name="connsiteY13" fmla="*/ 413749 h 640328"/>
              <a:gd name="connsiteX14" fmla="*/ 1797050 w 2006600"/>
              <a:gd name="connsiteY14" fmla="*/ 299449 h 640328"/>
              <a:gd name="connsiteX15" fmla="*/ 1809750 w 2006600"/>
              <a:gd name="connsiteY15" fmla="*/ 77199 h 640328"/>
              <a:gd name="connsiteX16" fmla="*/ 2006600 w 2006600"/>
              <a:gd name="connsiteY16" fmla="*/ 401049 h 6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6600" h="640328">
                <a:moveTo>
                  <a:pt x="0" y="528049"/>
                </a:moveTo>
                <a:cubicBezTo>
                  <a:pt x="77787" y="392053"/>
                  <a:pt x="155575" y="256057"/>
                  <a:pt x="241300" y="248649"/>
                </a:cubicBezTo>
                <a:cubicBezTo>
                  <a:pt x="327025" y="241241"/>
                  <a:pt x="448733" y="524874"/>
                  <a:pt x="514350" y="483599"/>
                </a:cubicBezTo>
                <a:cubicBezTo>
                  <a:pt x="579967" y="442324"/>
                  <a:pt x="578908" y="-24401"/>
                  <a:pt x="635000" y="999"/>
                </a:cubicBezTo>
                <a:cubicBezTo>
                  <a:pt x="691092" y="26399"/>
                  <a:pt x="802217" y="591549"/>
                  <a:pt x="850900" y="635999"/>
                </a:cubicBezTo>
                <a:cubicBezTo>
                  <a:pt x="899583" y="680449"/>
                  <a:pt x="910167" y="370357"/>
                  <a:pt x="927100" y="267699"/>
                </a:cubicBezTo>
                <a:cubicBezTo>
                  <a:pt x="944033" y="165041"/>
                  <a:pt x="926042" y="10524"/>
                  <a:pt x="952500" y="20049"/>
                </a:cubicBezTo>
                <a:cubicBezTo>
                  <a:pt x="978958" y="29574"/>
                  <a:pt x="1044575" y="229599"/>
                  <a:pt x="1085850" y="324849"/>
                </a:cubicBezTo>
                <a:cubicBezTo>
                  <a:pt x="1127125" y="420099"/>
                  <a:pt x="1157817" y="552391"/>
                  <a:pt x="1200150" y="591549"/>
                </a:cubicBezTo>
                <a:cubicBezTo>
                  <a:pt x="1242483" y="630707"/>
                  <a:pt x="1310217" y="624357"/>
                  <a:pt x="1339850" y="559799"/>
                </a:cubicBezTo>
                <a:cubicBezTo>
                  <a:pt x="1369483" y="495241"/>
                  <a:pt x="1353608" y="285691"/>
                  <a:pt x="1377950" y="204199"/>
                </a:cubicBezTo>
                <a:cubicBezTo>
                  <a:pt x="1402292" y="122707"/>
                  <a:pt x="1463675" y="64499"/>
                  <a:pt x="1485900" y="70849"/>
                </a:cubicBezTo>
                <a:cubicBezTo>
                  <a:pt x="1508125" y="77199"/>
                  <a:pt x="1494367" y="185149"/>
                  <a:pt x="1511300" y="242299"/>
                </a:cubicBezTo>
                <a:cubicBezTo>
                  <a:pt x="1528233" y="299449"/>
                  <a:pt x="1539875" y="404224"/>
                  <a:pt x="1587500" y="413749"/>
                </a:cubicBezTo>
                <a:cubicBezTo>
                  <a:pt x="1635125" y="423274"/>
                  <a:pt x="1760008" y="355541"/>
                  <a:pt x="1797050" y="299449"/>
                </a:cubicBezTo>
                <a:cubicBezTo>
                  <a:pt x="1834092" y="243357"/>
                  <a:pt x="1774825" y="60266"/>
                  <a:pt x="1809750" y="77199"/>
                </a:cubicBezTo>
                <a:cubicBezTo>
                  <a:pt x="1844675" y="94132"/>
                  <a:pt x="2006600" y="401049"/>
                  <a:pt x="2006600" y="401049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Freeform: Shape 512">
            <a:extLst>
              <a:ext uri="{FF2B5EF4-FFF2-40B4-BE49-F238E27FC236}">
                <a16:creationId xmlns:a16="http://schemas.microsoft.com/office/drawing/2014/main" id="{480E6E7F-428F-0AD2-B915-EDD31F45749C}"/>
              </a:ext>
            </a:extLst>
          </p:cNvPr>
          <p:cNvSpPr/>
          <p:nvPr/>
        </p:nvSpPr>
        <p:spPr>
          <a:xfrm>
            <a:off x="4197774" y="2441165"/>
            <a:ext cx="976040" cy="292167"/>
          </a:xfrm>
          <a:custGeom>
            <a:avLst/>
            <a:gdLst>
              <a:gd name="connsiteX0" fmla="*/ 0 w 2006600"/>
              <a:gd name="connsiteY0" fmla="*/ 528049 h 640328"/>
              <a:gd name="connsiteX1" fmla="*/ 241300 w 2006600"/>
              <a:gd name="connsiteY1" fmla="*/ 248649 h 640328"/>
              <a:gd name="connsiteX2" fmla="*/ 514350 w 2006600"/>
              <a:gd name="connsiteY2" fmla="*/ 483599 h 640328"/>
              <a:gd name="connsiteX3" fmla="*/ 635000 w 2006600"/>
              <a:gd name="connsiteY3" fmla="*/ 999 h 640328"/>
              <a:gd name="connsiteX4" fmla="*/ 850900 w 2006600"/>
              <a:gd name="connsiteY4" fmla="*/ 635999 h 640328"/>
              <a:gd name="connsiteX5" fmla="*/ 927100 w 2006600"/>
              <a:gd name="connsiteY5" fmla="*/ 267699 h 640328"/>
              <a:gd name="connsiteX6" fmla="*/ 952500 w 2006600"/>
              <a:gd name="connsiteY6" fmla="*/ 20049 h 640328"/>
              <a:gd name="connsiteX7" fmla="*/ 1085850 w 2006600"/>
              <a:gd name="connsiteY7" fmla="*/ 324849 h 640328"/>
              <a:gd name="connsiteX8" fmla="*/ 1200150 w 2006600"/>
              <a:gd name="connsiteY8" fmla="*/ 591549 h 640328"/>
              <a:gd name="connsiteX9" fmla="*/ 1339850 w 2006600"/>
              <a:gd name="connsiteY9" fmla="*/ 559799 h 640328"/>
              <a:gd name="connsiteX10" fmla="*/ 1377950 w 2006600"/>
              <a:gd name="connsiteY10" fmla="*/ 204199 h 640328"/>
              <a:gd name="connsiteX11" fmla="*/ 1485900 w 2006600"/>
              <a:gd name="connsiteY11" fmla="*/ 70849 h 640328"/>
              <a:gd name="connsiteX12" fmla="*/ 1511300 w 2006600"/>
              <a:gd name="connsiteY12" fmla="*/ 242299 h 640328"/>
              <a:gd name="connsiteX13" fmla="*/ 1587500 w 2006600"/>
              <a:gd name="connsiteY13" fmla="*/ 413749 h 640328"/>
              <a:gd name="connsiteX14" fmla="*/ 1797050 w 2006600"/>
              <a:gd name="connsiteY14" fmla="*/ 299449 h 640328"/>
              <a:gd name="connsiteX15" fmla="*/ 1809750 w 2006600"/>
              <a:gd name="connsiteY15" fmla="*/ 77199 h 640328"/>
              <a:gd name="connsiteX16" fmla="*/ 2006600 w 2006600"/>
              <a:gd name="connsiteY16" fmla="*/ 401049 h 6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6600" h="640328">
                <a:moveTo>
                  <a:pt x="0" y="528049"/>
                </a:moveTo>
                <a:cubicBezTo>
                  <a:pt x="77787" y="392053"/>
                  <a:pt x="155575" y="256057"/>
                  <a:pt x="241300" y="248649"/>
                </a:cubicBezTo>
                <a:cubicBezTo>
                  <a:pt x="327025" y="241241"/>
                  <a:pt x="448733" y="524874"/>
                  <a:pt x="514350" y="483599"/>
                </a:cubicBezTo>
                <a:cubicBezTo>
                  <a:pt x="579967" y="442324"/>
                  <a:pt x="578908" y="-24401"/>
                  <a:pt x="635000" y="999"/>
                </a:cubicBezTo>
                <a:cubicBezTo>
                  <a:pt x="691092" y="26399"/>
                  <a:pt x="802217" y="591549"/>
                  <a:pt x="850900" y="635999"/>
                </a:cubicBezTo>
                <a:cubicBezTo>
                  <a:pt x="899583" y="680449"/>
                  <a:pt x="910167" y="370357"/>
                  <a:pt x="927100" y="267699"/>
                </a:cubicBezTo>
                <a:cubicBezTo>
                  <a:pt x="944033" y="165041"/>
                  <a:pt x="926042" y="10524"/>
                  <a:pt x="952500" y="20049"/>
                </a:cubicBezTo>
                <a:cubicBezTo>
                  <a:pt x="978958" y="29574"/>
                  <a:pt x="1044575" y="229599"/>
                  <a:pt x="1085850" y="324849"/>
                </a:cubicBezTo>
                <a:cubicBezTo>
                  <a:pt x="1127125" y="420099"/>
                  <a:pt x="1157817" y="552391"/>
                  <a:pt x="1200150" y="591549"/>
                </a:cubicBezTo>
                <a:cubicBezTo>
                  <a:pt x="1242483" y="630707"/>
                  <a:pt x="1310217" y="624357"/>
                  <a:pt x="1339850" y="559799"/>
                </a:cubicBezTo>
                <a:cubicBezTo>
                  <a:pt x="1369483" y="495241"/>
                  <a:pt x="1353608" y="285691"/>
                  <a:pt x="1377950" y="204199"/>
                </a:cubicBezTo>
                <a:cubicBezTo>
                  <a:pt x="1402292" y="122707"/>
                  <a:pt x="1463675" y="64499"/>
                  <a:pt x="1485900" y="70849"/>
                </a:cubicBezTo>
                <a:cubicBezTo>
                  <a:pt x="1508125" y="77199"/>
                  <a:pt x="1494367" y="185149"/>
                  <a:pt x="1511300" y="242299"/>
                </a:cubicBezTo>
                <a:cubicBezTo>
                  <a:pt x="1528233" y="299449"/>
                  <a:pt x="1539875" y="404224"/>
                  <a:pt x="1587500" y="413749"/>
                </a:cubicBezTo>
                <a:cubicBezTo>
                  <a:pt x="1635125" y="423274"/>
                  <a:pt x="1760008" y="355541"/>
                  <a:pt x="1797050" y="299449"/>
                </a:cubicBezTo>
                <a:cubicBezTo>
                  <a:pt x="1834092" y="243357"/>
                  <a:pt x="1774825" y="60266"/>
                  <a:pt x="1809750" y="77199"/>
                </a:cubicBezTo>
                <a:cubicBezTo>
                  <a:pt x="1844675" y="94132"/>
                  <a:pt x="2006600" y="401049"/>
                  <a:pt x="2006600" y="401049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61AB25B7-0D06-1607-9292-2AD9FFB61C8C}"/>
              </a:ext>
            </a:extLst>
          </p:cNvPr>
          <p:cNvCxnSpPr>
            <a:cxnSpLocks/>
            <a:stCxn id="27" idx="3"/>
            <a:endCxn id="489" idx="1"/>
          </p:cNvCxnSpPr>
          <p:nvPr/>
        </p:nvCxnSpPr>
        <p:spPr>
          <a:xfrm flipV="1">
            <a:off x="2984625" y="2041610"/>
            <a:ext cx="1106220" cy="97992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7" name="Rectangle: Rounded Corners 526">
            <a:extLst>
              <a:ext uri="{FF2B5EF4-FFF2-40B4-BE49-F238E27FC236}">
                <a16:creationId xmlns:a16="http://schemas.microsoft.com/office/drawing/2014/main" id="{97547B70-2431-8125-AD1F-56F9EC020FE4}"/>
              </a:ext>
            </a:extLst>
          </p:cNvPr>
          <p:cNvSpPr/>
          <p:nvPr/>
        </p:nvSpPr>
        <p:spPr>
          <a:xfrm>
            <a:off x="6639382" y="1528308"/>
            <a:ext cx="2448273" cy="1153913"/>
          </a:xfrm>
          <a:prstGeom prst="round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Flowchart: Punched Tape 527">
            <a:extLst>
              <a:ext uri="{FF2B5EF4-FFF2-40B4-BE49-F238E27FC236}">
                <a16:creationId xmlns:a16="http://schemas.microsoft.com/office/drawing/2014/main" id="{16BFCA48-37D5-9A1C-CB6A-A9F2A1A54260}"/>
              </a:ext>
            </a:extLst>
          </p:cNvPr>
          <p:cNvSpPr/>
          <p:nvPr/>
        </p:nvSpPr>
        <p:spPr>
          <a:xfrm>
            <a:off x="8299028" y="1163855"/>
            <a:ext cx="1308163" cy="300941"/>
          </a:xfrm>
          <a:prstGeom prst="flowChartPunchedTap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Neural Net Frame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5D423-C7C6-01D6-0F5C-C6911F79EC86}"/>
              </a:ext>
            </a:extLst>
          </p:cNvPr>
          <p:cNvSpPr/>
          <p:nvPr/>
        </p:nvSpPr>
        <p:spPr>
          <a:xfrm>
            <a:off x="6236989" y="3638305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8FE23-58A2-8A32-6200-0FA58B37115B}"/>
              </a:ext>
            </a:extLst>
          </p:cNvPr>
          <p:cNvSpPr/>
          <p:nvPr/>
        </p:nvSpPr>
        <p:spPr>
          <a:xfrm>
            <a:off x="6227165" y="4312952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5F9BC-6F2C-328E-28EC-00404CCBC4E3}"/>
              </a:ext>
            </a:extLst>
          </p:cNvPr>
          <p:cNvSpPr/>
          <p:nvPr/>
        </p:nvSpPr>
        <p:spPr>
          <a:xfrm>
            <a:off x="6223595" y="5006172"/>
            <a:ext cx="1269319" cy="28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5BC50-E61B-4A6E-8C63-D84A13F45CC6}"/>
              </a:ext>
            </a:extLst>
          </p:cNvPr>
          <p:cNvSpPr/>
          <p:nvPr/>
        </p:nvSpPr>
        <p:spPr>
          <a:xfrm>
            <a:off x="7101085" y="5641771"/>
            <a:ext cx="1269319" cy="2890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Bottlneck</a:t>
            </a:r>
            <a:endParaRPr lang="en-US" sz="1100" b="1" dirty="0"/>
          </a:p>
          <a:p>
            <a:pPr algn="ctr"/>
            <a:r>
              <a:rPr lang="en-US" sz="1100" b="1" dirty="0"/>
              <a:t>32 -&gt; 64 -&gt; 64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04C4F-569A-69BA-B1D6-B02C481D9F07}"/>
              </a:ext>
            </a:extLst>
          </p:cNvPr>
          <p:cNvSpPr/>
          <p:nvPr/>
        </p:nvSpPr>
        <p:spPr>
          <a:xfrm>
            <a:off x="8190957" y="3635026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1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3 -&gt; 16-&gt; 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9E079F-C970-656B-22EC-52C29CDB3157}"/>
              </a:ext>
            </a:extLst>
          </p:cNvPr>
          <p:cNvSpPr/>
          <p:nvPr/>
        </p:nvSpPr>
        <p:spPr>
          <a:xfrm>
            <a:off x="8176857" y="4309673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2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16 -&gt; 32 -&gt; 32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14543-EA3D-871B-F1A7-7ACCE54E0D6C}"/>
              </a:ext>
            </a:extLst>
          </p:cNvPr>
          <p:cNvSpPr/>
          <p:nvPr/>
        </p:nvSpPr>
        <p:spPr>
          <a:xfrm>
            <a:off x="8176857" y="5002893"/>
            <a:ext cx="1269319" cy="2890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Decoder 3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32 -&gt; 64 -&gt; 64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038105-C9F8-B417-AB1D-DD0A3D17ED82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6861825" y="3927354"/>
            <a:ext cx="9824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7B15C-B5BB-8961-FC7C-16BD9576794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858255" y="4602001"/>
            <a:ext cx="357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F248E0-DE7A-438D-067E-CA56C7C6D07E}"/>
              </a:ext>
            </a:extLst>
          </p:cNvPr>
          <p:cNvCxnSpPr>
            <a:cxnSpLocks/>
            <a:stCxn id="4" idx="2"/>
            <a:endCxn id="9" idx="1"/>
          </p:cNvCxnSpPr>
          <p:nvPr/>
        </p:nvCxnSpPr>
        <p:spPr>
          <a:xfrm>
            <a:off x="6858255" y="5295221"/>
            <a:ext cx="242830" cy="491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DC9876-8905-A8FA-04B8-50BB31818CBA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>
          <a:xfrm flipV="1">
            <a:off x="8370404" y="5291942"/>
            <a:ext cx="441113" cy="494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747705-4B32-5CF8-3131-E5B784923FC5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8811517" y="4598722"/>
            <a:ext cx="0" cy="404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1BC66C-0F93-06E9-C6CB-8CA04CCF467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8811517" y="3924075"/>
            <a:ext cx="14100" cy="38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EF3FD0-FDE6-DB78-0A80-4184DFD92B6D}"/>
              </a:ext>
            </a:extLst>
          </p:cNvPr>
          <p:cNvCxnSpPr>
            <a:stCxn id="2" idx="3"/>
            <a:endCxn id="11" idx="1"/>
          </p:cNvCxnSpPr>
          <p:nvPr/>
        </p:nvCxnSpPr>
        <p:spPr>
          <a:xfrm flipV="1">
            <a:off x="7506308" y="3779551"/>
            <a:ext cx="684649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55F8DF-18C5-9099-B939-CCEAEB611CEB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7496484" y="4454198"/>
            <a:ext cx="68037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66A5AF-CA63-1041-0769-78F4AB353B5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7492914" y="5147418"/>
            <a:ext cx="683943" cy="32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A2A6CB-BD31-9B9D-AE6F-1C2CDC751F3C}"/>
              </a:ext>
            </a:extLst>
          </p:cNvPr>
          <p:cNvCxnSpPr>
            <a:cxnSpLocks/>
            <a:stCxn id="489" idx="3"/>
            <a:endCxn id="2" idx="0"/>
          </p:cNvCxnSpPr>
          <p:nvPr/>
        </p:nvCxnSpPr>
        <p:spPr>
          <a:xfrm>
            <a:off x="5286111" y="2041610"/>
            <a:ext cx="1585538" cy="1596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3BF1CB-F105-541E-2332-1E3A4DC7BB0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825617" y="2887023"/>
            <a:ext cx="823886" cy="748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8" name="Rectangle 467">
            <a:extLst>
              <a:ext uri="{FF2B5EF4-FFF2-40B4-BE49-F238E27FC236}">
                <a16:creationId xmlns:a16="http://schemas.microsoft.com/office/drawing/2014/main" id="{F15B89F3-18E5-A308-5B6F-577A439FA1C2}"/>
              </a:ext>
            </a:extLst>
          </p:cNvPr>
          <p:cNvSpPr/>
          <p:nvPr/>
        </p:nvSpPr>
        <p:spPr>
          <a:xfrm>
            <a:off x="6845190" y="1988853"/>
            <a:ext cx="2021987" cy="5384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FFt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Loss + PC Loss</a:t>
            </a:r>
          </a:p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Adam Optimization</a:t>
            </a:r>
          </a:p>
        </p:txBody>
      </p: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38AD056A-C322-0C1A-4302-F5E62F557551}"/>
              </a:ext>
            </a:extLst>
          </p:cNvPr>
          <p:cNvCxnSpPr>
            <a:cxnSpLocks/>
            <a:stCxn id="468" idx="2"/>
            <a:endCxn id="2" idx="0"/>
          </p:cNvCxnSpPr>
          <p:nvPr/>
        </p:nvCxnSpPr>
        <p:spPr>
          <a:xfrm flipH="1">
            <a:off x="6871649" y="2527296"/>
            <a:ext cx="984535" cy="1111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740F3B3D-6933-5708-840B-24962D006F24}"/>
              </a:ext>
            </a:extLst>
          </p:cNvPr>
          <p:cNvCxnSpPr>
            <a:cxnSpLocks/>
            <a:stCxn id="11" idx="0"/>
            <a:endCxn id="468" idx="2"/>
          </p:cNvCxnSpPr>
          <p:nvPr/>
        </p:nvCxnSpPr>
        <p:spPr>
          <a:xfrm flipH="1" flipV="1">
            <a:off x="7856184" y="2527296"/>
            <a:ext cx="969433" cy="1107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3" name="TextBox 492">
            <a:extLst>
              <a:ext uri="{FF2B5EF4-FFF2-40B4-BE49-F238E27FC236}">
                <a16:creationId xmlns:a16="http://schemas.microsoft.com/office/drawing/2014/main" id="{84F1F8F1-97EA-0285-5D71-09C302C43CD8}"/>
              </a:ext>
            </a:extLst>
          </p:cNvPr>
          <p:cNvSpPr txBox="1"/>
          <p:nvPr/>
        </p:nvSpPr>
        <p:spPr>
          <a:xfrm>
            <a:off x="6858254" y="5906068"/>
            <a:ext cx="190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Forward Pass</a:t>
            </a:r>
          </a:p>
        </p:txBody>
      </p:sp>
      <p:sp>
        <p:nvSpPr>
          <p:cNvPr id="497" name="Rectangle: Rounded Corners 496">
            <a:extLst>
              <a:ext uri="{FF2B5EF4-FFF2-40B4-BE49-F238E27FC236}">
                <a16:creationId xmlns:a16="http://schemas.microsoft.com/office/drawing/2014/main" id="{57908B71-2C4E-268F-6AE7-D0CFC16F79BB}"/>
              </a:ext>
            </a:extLst>
          </p:cNvPr>
          <p:cNvSpPr/>
          <p:nvPr/>
        </p:nvSpPr>
        <p:spPr>
          <a:xfrm>
            <a:off x="6163086" y="2935574"/>
            <a:ext cx="3393321" cy="3327959"/>
          </a:xfrm>
          <a:prstGeom prst="roundRect">
            <a:avLst/>
          </a:prstGeom>
          <a:noFill/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07E857C1-5994-EEF4-F9C1-495C3A56FE7F}"/>
              </a:ext>
            </a:extLst>
          </p:cNvPr>
          <p:cNvSpPr txBox="1"/>
          <p:nvPr/>
        </p:nvSpPr>
        <p:spPr>
          <a:xfrm>
            <a:off x="6940313" y="1592632"/>
            <a:ext cx="190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 Propagation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87E15-D0A3-B9AB-71B5-4C1769F2E418}"/>
              </a:ext>
            </a:extLst>
          </p:cNvPr>
          <p:cNvSpPr/>
          <p:nvPr/>
        </p:nvSpPr>
        <p:spPr>
          <a:xfrm>
            <a:off x="7569450" y="6934901"/>
            <a:ext cx="1436810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F5D0B-03D5-44EE-A5C1-02DF9818551A}"/>
              </a:ext>
            </a:extLst>
          </p:cNvPr>
          <p:cNvSpPr/>
          <p:nvPr/>
        </p:nvSpPr>
        <p:spPr>
          <a:xfrm>
            <a:off x="5755398" y="6941810"/>
            <a:ext cx="1436810" cy="4147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Load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2CA48E-2C2A-8C11-EAF7-9B7526035F4B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flipH="1">
            <a:off x="7192208" y="7142284"/>
            <a:ext cx="377242" cy="6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4AAE164-76DF-A911-7525-679F530C11B6}"/>
              </a:ext>
            </a:extLst>
          </p:cNvPr>
          <p:cNvCxnSpPr>
            <a:cxnSpLocks/>
            <a:stCxn id="489" idx="2"/>
            <a:endCxn id="45" idx="0"/>
          </p:cNvCxnSpPr>
          <p:nvPr/>
        </p:nvCxnSpPr>
        <p:spPr>
          <a:xfrm rot="5400000">
            <a:off x="2146478" y="2039601"/>
            <a:ext cx="1665067" cy="34189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9D4AF91-921C-2DB0-E587-D0CE01AF65DD}"/>
              </a:ext>
            </a:extLst>
          </p:cNvPr>
          <p:cNvSpPr/>
          <p:nvPr/>
        </p:nvSpPr>
        <p:spPr>
          <a:xfrm>
            <a:off x="2659706" y="4543993"/>
            <a:ext cx="1872209" cy="1131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FFT</a:t>
            </a: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8374FD-BFFA-C71A-9536-F9CABE15D7F8}"/>
              </a:ext>
            </a:extLst>
          </p:cNvPr>
          <p:cNvSpPr/>
          <p:nvPr/>
        </p:nvSpPr>
        <p:spPr>
          <a:xfrm>
            <a:off x="2819566" y="5041760"/>
            <a:ext cx="1584176" cy="4147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WELCH FFT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9E7BE36-537C-DA24-9CBF-FBCEE25C76C4}"/>
              </a:ext>
            </a:extLst>
          </p:cNvPr>
          <p:cNvCxnSpPr>
            <a:cxnSpLocks/>
            <a:stCxn id="489" idx="2"/>
            <a:endCxn id="24" idx="0"/>
          </p:cNvCxnSpPr>
          <p:nvPr/>
        </p:nvCxnSpPr>
        <p:spPr>
          <a:xfrm rot="5400000">
            <a:off x="3328416" y="3183931"/>
            <a:ext cx="1627458" cy="10926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D3A92C1-9F25-B293-47EA-C9F878B00A9F}"/>
              </a:ext>
            </a:extLst>
          </p:cNvPr>
          <p:cNvCxnSpPr>
            <a:cxnSpLocks/>
            <a:stCxn id="25" idx="1"/>
            <a:endCxn id="45" idx="3"/>
          </p:cNvCxnSpPr>
          <p:nvPr/>
        </p:nvCxnSpPr>
        <p:spPr>
          <a:xfrm rot="10800000">
            <a:off x="2205648" y="5147417"/>
            <a:ext cx="3549750" cy="2001776"/>
          </a:xfrm>
          <a:prstGeom prst="bentConnector3">
            <a:avLst>
              <a:gd name="adj1" fmla="val 9185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CA623F3-C252-1960-57D9-273860722D3F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rot="10800000">
            <a:off x="4531916" y="5109809"/>
            <a:ext cx="1223483" cy="20393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E836741-C534-F568-AB6D-F69D98FF4E37}"/>
              </a:ext>
            </a:extLst>
          </p:cNvPr>
          <p:cNvCxnSpPr>
            <a:cxnSpLocks/>
            <a:stCxn id="24" idx="2"/>
            <a:endCxn id="69" idx="6"/>
          </p:cNvCxnSpPr>
          <p:nvPr/>
        </p:nvCxnSpPr>
        <p:spPr>
          <a:xfrm rot="5400000">
            <a:off x="2064871" y="5517584"/>
            <a:ext cx="1372902" cy="168897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62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Down sampling of GT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69355-42B7-8E3B-9BE6-DCC0336F6FA4}"/>
              </a:ext>
            </a:extLst>
          </p:cNvPr>
          <p:cNvSpPr txBox="1"/>
          <p:nvPr/>
        </p:nvSpPr>
        <p:spPr>
          <a:xfrm>
            <a:off x="-3666" y="1260351"/>
            <a:ext cx="1026626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Another Important cause is Down sampling of GT (60 Hz to 30 Hz), which may introduce lag.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Filtering delay</a:t>
            </a:r>
          </a:p>
          <a:p>
            <a:pPr marL="342900" indent="-342900"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Resampling mismatch</a:t>
            </a:r>
          </a:p>
          <a:p>
            <a:pPr marL="342900" indent="-342900"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Label alignment</a:t>
            </a:r>
          </a:p>
          <a:p>
            <a:pPr marL="342900" indent="-342900"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Start ≈ +5 frames lag → that’s the filter delay (A) or window mis-labeling (C).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End ≈ −4 frames lag after ~57 seconds → that’s the sampling mismatch drift (B).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So: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downsampling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doesn’t only reduce data — it changes timing unless carefully compensated.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35281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What about UBFC?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6A8FA-CF82-9678-6B01-14383E9A6032}"/>
              </a:ext>
            </a:extLst>
          </p:cNvPr>
          <p:cNvSpPr txBox="1"/>
          <p:nvPr/>
        </p:nvSpPr>
        <p:spPr>
          <a:xfrm>
            <a:off x="153873" y="1083324"/>
            <a:ext cx="10266265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5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UBFC Dataset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has the full video. So no need to concatenate the frames. They are claiming that the </a:t>
            </a: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video was taken in 30 fps.</a:t>
            </a:r>
          </a:p>
          <a:p>
            <a:endParaRPr lang="en-US" sz="1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Lets Check</a:t>
            </a:r>
            <a:endParaRPr lang="en-US" sz="1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1FCC6-9A2E-E326-7EDF-DD61695862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696"/>
            <a:ext cx="10693400" cy="53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44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The same Math for Cross Checking From UBFC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6A8FA-CF82-9678-6B01-14383E9A6032}"/>
              </a:ext>
            </a:extLst>
          </p:cNvPr>
          <p:cNvSpPr txBox="1"/>
          <p:nvPr/>
        </p:nvSpPr>
        <p:spPr>
          <a:xfrm>
            <a:off x="143362" y="3636615"/>
            <a:ext cx="1026626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We observed that roughly -6 frames lag (+ to -1) over 60 s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Slope (frames/s): 𝑠 = −6/60</a:t>
            </a: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                = −0.1 frames/s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Estimate 𝜀 </a:t>
            </a:r>
            <a:r>
              <a:rPr lang="el-G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from 𝑠 ≈ 𝑓</a:t>
            </a:r>
            <a:r>
              <a:rPr lang="en-US" sz="14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* 𝜀​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(relative frequency error)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	    =&gt; 𝜀​ ≈ 𝑠 / 𝑓</a:t>
            </a:r>
            <a:r>
              <a:rPr lang="en-US" sz="14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	         ≈ -0.1 / 30</a:t>
            </a: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       	         ≈ −0.0033 (-0.33%)</a:t>
            </a:r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𝑓</a:t>
            </a:r>
            <a:r>
              <a:rPr lang="en-US" sz="14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true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​= (1+</a:t>
            </a:r>
            <a:r>
              <a:rPr lang="el-G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ε)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𝑓</a:t>
            </a:r>
            <a:r>
              <a:rPr lang="en-US" sz="1400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= (1-0.0033) × 30.0 ≈ 29.90 fps. 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940F2-169C-A592-1FF5-72984C2E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88" y="1053790"/>
            <a:ext cx="4972050" cy="2647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11C75E-54D1-E9C4-7610-26871DB1EACD}"/>
              </a:ext>
            </a:extLst>
          </p:cNvPr>
          <p:cNvSpPr txBox="1"/>
          <p:nvPr/>
        </p:nvSpPr>
        <p:spPr>
          <a:xfrm>
            <a:off x="148845" y="1294196"/>
            <a:ext cx="5429144" cy="704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Subject 36 was selected cause it has a stable 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GT of 30 FPS but the Video fps is not actual 30 fps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D1D8EB-A390-7B2C-DD3A-28FC49FB9F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70" y="3821161"/>
            <a:ext cx="4050556" cy="1518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D6085F-F5D2-47BC-E417-5B3384FD4F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54" y="5600618"/>
            <a:ext cx="4050560" cy="15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6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Solving The Phase Lag Issue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69355-42B7-8E3B-9BE6-DCC0336F6FA4}"/>
              </a:ext>
            </a:extLst>
          </p:cNvPr>
          <p:cNvSpPr txBox="1"/>
          <p:nvPr/>
        </p:nvSpPr>
        <p:spPr>
          <a:xfrm>
            <a:off x="-3666" y="1260351"/>
            <a:ext cx="10266265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Keep GT at 60 Hz instead of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downsampling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lphaUcPeriod"/>
            </a:pP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Apply zero-phase filtering (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filtfilt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 to avoid fixed group delay.</a:t>
            </a:r>
          </a:p>
          <a:p>
            <a:pPr marL="342900" indent="-342900">
              <a:buAutoNum type="alphaUcPeriod"/>
            </a:pP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Align by timestamps (video PTS vs BVP timestamps) instead of assuming 30 fps.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Resample predictions to 60 Hz before computing loss, not GT to 30 Hz.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Need More Ideas.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67524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Another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69355-42B7-8E3B-9BE6-DCC0336F6FA4}"/>
              </a:ext>
            </a:extLst>
          </p:cNvPr>
          <p:cNvSpPr txBox="1"/>
          <p:nvPr/>
        </p:nvSpPr>
        <p:spPr>
          <a:xfrm>
            <a:off x="-3666" y="1260351"/>
            <a:ext cx="10266265" cy="641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UBFC-Phys : 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 Multimodal Dataset For Psychophysiological Studies Of Social </a:t>
            </a:r>
            <a:r>
              <a:rPr lang="en-US" sz="1400" b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Stress </a:t>
            </a:r>
            <a:r>
              <a:rPr lang="en-US" sz="1100" b="1" i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11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4"/>
              </a:rPr>
              <a:t>PORTAL</a:t>
            </a:r>
            <a:r>
              <a:rPr lang="en-US" sz="11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Participant -&gt; 56 People, Total Size -&gt; (794.56 GB </a:t>
            </a:r>
            <a:r>
              <a:rPr lang="en-US" sz="9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zipped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3 Task: 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Rest task (T1) – just relaxing.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Speech task (T2) – giving a short talk.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Math task (T3) – solving arithmetic problems.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They wore a wristband that measured two body signals: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BVP (Blood Volume Pulse): shows heart-related changes.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EDA (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ElectroDermal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Activity): shows skin reactions related to stress.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Data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Formates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fr-FR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Videos</a:t>
            </a:r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(vid_sX_T1/T2/T3.avi) </a:t>
            </a:r>
            <a:b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BVP </a:t>
            </a:r>
            <a:r>
              <a:rPr lang="fr-FR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Signals</a:t>
            </a:r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(bvp_sX_T1/T2/T3.csv) </a:t>
            </a:r>
            <a:b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EDA </a:t>
            </a:r>
            <a:r>
              <a:rPr lang="fr-FR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Signals</a:t>
            </a:r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(eda_sX_T1/T2/T3.csv)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lphaUcPeriod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2193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UBFC Result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FFF51E-8375-D3FD-715B-33537BC7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522854"/>
              </p:ext>
            </p:extLst>
          </p:nvPr>
        </p:nvGraphicFramePr>
        <p:xfrm>
          <a:off x="6588" y="972319"/>
          <a:ext cx="2664295" cy="720080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Std Dev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2.11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1.96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3AF5A3-7A51-8D0C-76E9-051F4D6B82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72" y="2270101"/>
            <a:ext cx="10693400" cy="45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UBFC Result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FFF51E-8375-D3FD-715B-33537BC7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3152"/>
              </p:ext>
            </p:extLst>
          </p:nvPr>
        </p:nvGraphicFramePr>
        <p:xfrm>
          <a:off x="6588" y="972319"/>
          <a:ext cx="3744415" cy="10801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Std Dev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2.03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1.01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1.44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6DCAAFD-90C4-E445-ED51-4A75238D79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5193"/>
            <a:ext cx="10693400" cy="45405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FFDC52-5D2B-A0E0-43F4-C298B7E50886}"/>
              </a:ext>
            </a:extLst>
          </p:cNvPr>
          <p:cNvSpPr/>
          <p:nvPr/>
        </p:nvSpPr>
        <p:spPr>
          <a:xfrm>
            <a:off x="5490716" y="2551926"/>
            <a:ext cx="50405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2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PURE Testing Dataset Result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FFF51E-8375-D3FD-715B-33537BC7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15648"/>
              </p:ext>
            </p:extLst>
          </p:nvPr>
        </p:nvGraphicFramePr>
        <p:xfrm>
          <a:off x="6588" y="972319"/>
          <a:ext cx="3744415" cy="10801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Std Dev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1.19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0.96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18FA325-C2CE-8610-F659-9AB0913CA5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" y="2293680"/>
            <a:ext cx="10693400" cy="45405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802E9-793D-8662-9AA6-BCBB410ECB88}"/>
              </a:ext>
            </a:extLst>
          </p:cNvPr>
          <p:cNvSpPr/>
          <p:nvPr/>
        </p:nvSpPr>
        <p:spPr>
          <a:xfrm>
            <a:off x="5490716" y="2304713"/>
            <a:ext cx="50405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PURE Testing Dataset Result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FFF51E-8375-D3FD-715B-33537BC7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7770"/>
              </p:ext>
            </p:extLst>
          </p:nvPr>
        </p:nvGraphicFramePr>
        <p:xfrm>
          <a:off x="6588" y="972319"/>
          <a:ext cx="2664295" cy="720080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Std Dev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7234994-9E3C-B030-C2B7-E61E87CC50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8" y="2339008"/>
            <a:ext cx="10693400" cy="45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4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FFF51E-8375-D3FD-715B-33537BC7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811097"/>
              </p:ext>
            </p:extLst>
          </p:nvPr>
        </p:nvGraphicFramePr>
        <p:xfrm>
          <a:off x="6588" y="972319"/>
          <a:ext cx="3744415" cy="108012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241190502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Std Dev</a:t>
                      </a:r>
                      <a:endParaRPr 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1.10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1.57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1.96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05936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B0AA89-3D76-B71F-C21D-9E24C7650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" y="2502172"/>
            <a:ext cx="10693400" cy="4540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1E6379-C607-1813-0CCE-4B691FF3572D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PURE Training Dataset Result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63C08-4F0E-FB17-E996-EE9CBDE307FD}"/>
              </a:ext>
            </a:extLst>
          </p:cNvPr>
          <p:cNvSpPr/>
          <p:nvPr/>
        </p:nvSpPr>
        <p:spPr>
          <a:xfrm>
            <a:off x="5490716" y="2551926"/>
            <a:ext cx="50405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9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PURE Training Dataset Result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FFF51E-8375-D3FD-715B-33537BC7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198081"/>
              </p:ext>
            </p:extLst>
          </p:nvPr>
        </p:nvGraphicFramePr>
        <p:xfrm>
          <a:off x="6588" y="972319"/>
          <a:ext cx="2664295" cy="720080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373408438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218758737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Std Dev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1608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0.91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30063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CF62FE4-D4AF-1572-73F4-C27BF820D7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98" y="2387427"/>
            <a:ext cx="10693400" cy="45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2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C8CBD-497A-987B-F690-F46E82744712}"/>
              </a:ext>
            </a:extLst>
          </p:cNvPr>
          <p:cNvSpPr txBox="1"/>
          <p:nvPr/>
        </p:nvSpPr>
        <p:spPr>
          <a:xfrm>
            <a:off x="66040" y="972319"/>
            <a:ext cx="37699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lambda_soft_shift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lambda_fft_mag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lambda_fft_phase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lambda_gdl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lambda_xcorr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lambda_phase_corr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lambda_dwt</a:t>
            </a:r>
            <a:r>
              <a:rPr lang="en-US" sz="1400" b="0" dirty="0">
                <a:solidFill>
                  <a:srgbClr val="42DD7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160A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EEEEE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7135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sz="1400" b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6916227-03AD-D72E-6F02-98E61C60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6" y="3079249"/>
            <a:ext cx="5011291" cy="2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B0B3EF1-5F40-5A84-744B-7A663957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675" y="3046109"/>
            <a:ext cx="5011291" cy="23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C87A5D0-F406-2D91-7E31-22C0043E2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5" y="5140692"/>
            <a:ext cx="5011292" cy="23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361FC09-2438-B5E5-40FA-6FE22819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36" y="5225368"/>
            <a:ext cx="5011293" cy="23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08DA8434-1C72-6E27-2037-B10805E3D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5748" y="1354092"/>
            <a:ext cx="3169463" cy="738664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Evaluation Report For Signal Generation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MAE: 0.7751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MSE: 1.0657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menlo"/>
              </a:rPr>
              <a:t>Test PCC: 0.4158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1ED62-FAFD-AE67-8B2D-C01870ED9A3E}"/>
              </a:ext>
            </a:extLst>
          </p:cNvPr>
          <p:cNvSpPr txBox="1"/>
          <p:nvPr/>
        </p:nvSpPr>
        <p:spPr>
          <a:xfrm>
            <a:off x="162124" y="41385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Problem/Phase Lagging</a:t>
            </a:r>
          </a:p>
        </p:txBody>
      </p:sp>
    </p:spTree>
    <p:extLst>
      <p:ext uri="{BB962C8B-B14F-4D97-AF65-F5344CB8AC3E}">
        <p14:creationId xmlns:p14="http://schemas.microsoft.com/office/powerpoint/2010/main" val="215251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15019</TotalTime>
  <Words>1800</Words>
  <Application>Microsoft Office PowerPoint</Application>
  <PresentationFormat>Custom</PresentationFormat>
  <Paragraphs>315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-apple-system</vt:lpstr>
      <vt:lpstr>Arial Unicode MS</vt:lpstr>
      <vt:lpstr>Caladea</vt:lpstr>
      <vt:lpstr>HY견고딕</vt:lpstr>
      <vt:lpstr>HY중고딕</vt:lpstr>
      <vt:lpstr>맑은 고딕</vt:lpstr>
      <vt:lpstr>Arial</vt:lpstr>
      <vt:lpstr>Consolas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207</cp:revision>
  <cp:lastPrinted>2012-01-03T07:03:32Z</cp:lastPrinted>
  <dcterms:created xsi:type="dcterms:W3CDTF">2011-12-29T06:45:05Z</dcterms:created>
  <dcterms:modified xsi:type="dcterms:W3CDTF">2025-08-20T04:43:28Z</dcterms:modified>
</cp:coreProperties>
</file>